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24" r:id="rId3"/>
    <p:sldId id="325" r:id="rId4"/>
    <p:sldId id="326" r:id="rId5"/>
    <p:sldId id="327" r:id="rId6"/>
    <p:sldId id="319" r:id="rId7"/>
    <p:sldId id="258" r:id="rId8"/>
    <p:sldId id="261" r:id="rId9"/>
    <p:sldId id="265" r:id="rId10"/>
    <p:sldId id="330" r:id="rId11"/>
    <p:sldId id="329" r:id="rId12"/>
    <p:sldId id="266" r:id="rId13"/>
    <p:sldId id="332" r:id="rId14"/>
    <p:sldId id="267" r:id="rId15"/>
    <p:sldId id="268" r:id="rId16"/>
    <p:sldId id="269" r:id="rId17"/>
    <p:sldId id="271" r:id="rId18"/>
    <p:sldId id="312" r:id="rId19"/>
    <p:sldId id="331" r:id="rId20"/>
    <p:sldId id="273" r:id="rId21"/>
    <p:sldId id="275" r:id="rId22"/>
    <p:sldId id="277" r:id="rId23"/>
    <p:sldId id="278" r:id="rId24"/>
    <p:sldId id="322" r:id="rId25"/>
    <p:sldId id="279" r:id="rId26"/>
    <p:sldId id="276" r:id="rId27"/>
    <p:sldId id="284" r:id="rId28"/>
    <p:sldId id="349" r:id="rId29"/>
    <p:sldId id="289" r:id="rId30"/>
    <p:sldId id="348" r:id="rId31"/>
    <p:sldId id="343" r:id="rId32"/>
    <p:sldId id="344" r:id="rId33"/>
    <p:sldId id="345" r:id="rId34"/>
    <p:sldId id="346" r:id="rId35"/>
    <p:sldId id="291" r:id="rId36"/>
    <p:sldId id="335" r:id="rId37"/>
    <p:sldId id="337" r:id="rId38"/>
    <p:sldId id="340" r:id="rId39"/>
    <p:sldId id="298" r:id="rId40"/>
    <p:sldId id="341" r:id="rId41"/>
    <p:sldId id="316" r:id="rId42"/>
    <p:sldId id="336" r:id="rId43"/>
    <p:sldId id="30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7"/>
    <p:restoredTop sz="93860"/>
  </p:normalViewPr>
  <p:slideViewPr>
    <p:cSldViewPr snapToGrid="0" snapToObjects="1">
      <p:cViewPr>
        <p:scale>
          <a:sx n="120" d="100"/>
          <a:sy n="120" d="100"/>
        </p:scale>
        <p:origin x="14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86857A0-375A-9A41-946D-CF36C7F3362D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1DDD5A38-A63C-134B-B780-A65AE69212A9}" type="presOf" srcId="{9225A0EB-2A55-044E-A1C9-E41DF2469804}" destId="{D51B9742-DAE1-6445-BA08-7B736A0DDF52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3F9655D-98DF-5344-B992-1C39561D97B9}" type="presOf" srcId="{748BBCF8-65EE-2E49-BF9C-2061F6BA481B}" destId="{DD56AEF5-5ACC-5C47-B7D1-124ABCABA067}" srcOrd="0" destOrd="0" presId="urn:microsoft.com/office/officeart/2005/8/layout/hierarchy3"/>
    <dgm:cxn modelId="{E88F0BA0-2B62-B54E-8FC0-E4C5A4A4FA3F}" type="presOf" srcId="{79AEF289-E912-7642-B16B-C12005DD4C4B}" destId="{3ED6D0A7-999E-6947-9529-FF328DAE2CEA}" srcOrd="0" destOrd="0" presId="urn:microsoft.com/office/officeart/2005/8/layout/hierarchy3"/>
    <dgm:cxn modelId="{397A4070-AEED-1C4F-B087-623B35486AE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4EF87E4-1181-CD47-9451-ACBB4F5E613D}" type="presOf" srcId="{A0263D00-934A-E543-9E38-D083CA80995E}" destId="{587175CC-D5FA-2045-BCB0-E9F19AAAB2FE}" srcOrd="0" destOrd="0" presId="urn:microsoft.com/office/officeart/2005/8/layout/hierarchy3"/>
    <dgm:cxn modelId="{238B4774-0548-B443-8D43-6DEA4E282DC3}" type="presOf" srcId="{E4EF5358-0D3A-2F47-B10B-4C75BA066055}" destId="{72040C19-05FB-FD4B-A333-542FAAC62A96}" srcOrd="0" destOrd="0" presId="urn:microsoft.com/office/officeart/2005/8/layout/hierarchy3"/>
    <dgm:cxn modelId="{269E16E2-BB75-6649-9D32-B0685661DE85}" type="presOf" srcId="{A0263D00-934A-E543-9E38-D083CA80995E}" destId="{3337362B-83CC-6F48-B5BC-39063F693754}" srcOrd="1" destOrd="0" presId="urn:microsoft.com/office/officeart/2005/8/layout/hierarchy3"/>
    <dgm:cxn modelId="{87BF932E-CFA2-6649-A4DA-39C385754A0B}" type="presOf" srcId="{99F3CAB7-21B0-7F4F-9F31-B484156E65DC}" destId="{FA5FA4DB-F75A-D04D-BBF7-9A90BC0D128C}" srcOrd="0" destOrd="0" presId="urn:microsoft.com/office/officeart/2005/8/layout/hierarchy3"/>
    <dgm:cxn modelId="{574CAD40-BEA6-EB47-82A9-544F6E6A9BB3}" type="presParOf" srcId="{FEE9BDF1-02CA-D644-9049-B0014EE793A1}" destId="{CD121664-B87B-D647-A9B4-4683914D4F34}" srcOrd="0" destOrd="0" presId="urn:microsoft.com/office/officeart/2005/8/layout/hierarchy3"/>
    <dgm:cxn modelId="{1F81322A-9A39-5644-9429-AD0E065C3AE5}" type="presParOf" srcId="{CD121664-B87B-D647-A9B4-4683914D4F34}" destId="{281F30CA-C655-4948-B85C-F4BDCA785128}" srcOrd="0" destOrd="0" presId="urn:microsoft.com/office/officeart/2005/8/layout/hierarchy3"/>
    <dgm:cxn modelId="{6145F1B2-A7F1-BB46-9FCB-030EA7C12D56}" type="presParOf" srcId="{281F30CA-C655-4948-B85C-F4BDCA785128}" destId="{587175CC-D5FA-2045-BCB0-E9F19AAAB2FE}" srcOrd="0" destOrd="0" presId="urn:microsoft.com/office/officeart/2005/8/layout/hierarchy3"/>
    <dgm:cxn modelId="{8DD2223B-48A0-E54E-AD8B-787E258F85B3}" type="presParOf" srcId="{281F30CA-C655-4948-B85C-F4BDCA785128}" destId="{3337362B-83CC-6F48-B5BC-39063F693754}" srcOrd="1" destOrd="0" presId="urn:microsoft.com/office/officeart/2005/8/layout/hierarchy3"/>
    <dgm:cxn modelId="{41C4BD92-7B80-EB42-9C8B-F75A2FCE4977}" type="presParOf" srcId="{CD121664-B87B-D647-A9B4-4683914D4F34}" destId="{4DB26591-3BBA-2F4E-984E-D6F5F411DF6D}" srcOrd="1" destOrd="0" presId="urn:microsoft.com/office/officeart/2005/8/layout/hierarchy3"/>
    <dgm:cxn modelId="{30868893-1F42-5B47-AEDF-17218FA53163}" type="presParOf" srcId="{4DB26591-3BBA-2F4E-984E-D6F5F411DF6D}" destId="{DD56AEF5-5ACC-5C47-B7D1-124ABCABA067}" srcOrd="0" destOrd="0" presId="urn:microsoft.com/office/officeart/2005/8/layout/hierarchy3"/>
    <dgm:cxn modelId="{F4BD1E1C-9BBA-A244-8056-B1ED1FD30F6C}" type="presParOf" srcId="{4DB26591-3BBA-2F4E-984E-D6F5F411DF6D}" destId="{2E8BE501-7011-9146-BF75-545C619BD038}" srcOrd="1" destOrd="0" presId="urn:microsoft.com/office/officeart/2005/8/layout/hierarchy3"/>
    <dgm:cxn modelId="{E32310FD-1E8A-1D44-932F-D3E80184F070}" type="presParOf" srcId="{4DB26591-3BBA-2F4E-984E-D6F5F411DF6D}" destId="{FA5FA4DB-F75A-D04D-BBF7-9A90BC0D128C}" srcOrd="2" destOrd="0" presId="urn:microsoft.com/office/officeart/2005/8/layout/hierarchy3"/>
    <dgm:cxn modelId="{9C94F82C-1D71-7945-92F2-FB4F55628607}" type="presParOf" srcId="{4DB26591-3BBA-2F4E-984E-D6F5F411DF6D}" destId="{D51B9742-DAE1-6445-BA08-7B736A0DDF52}" srcOrd="3" destOrd="0" presId="urn:microsoft.com/office/officeart/2005/8/layout/hierarchy3"/>
    <dgm:cxn modelId="{90DF3958-7693-024B-82ED-DBEE57FF2F9D}" type="presParOf" srcId="{4DB26591-3BBA-2F4E-984E-D6F5F411DF6D}" destId="{72040C19-05FB-FD4B-A333-542FAAC62A96}" srcOrd="4" destOrd="0" presId="urn:microsoft.com/office/officeart/2005/8/layout/hierarchy3"/>
    <dgm:cxn modelId="{9ADDE395-46AB-AC45-9B6F-CBAA2C7219C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5208FB-7C5D-3441-9622-244DC57E02C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B395BA36-1F0A-DE43-9E6B-C9078D5E1B7B}" type="presOf" srcId="{9225A0EB-2A55-044E-A1C9-E41DF2469804}" destId="{D51B9742-DAE1-6445-BA08-7B736A0DDF52}" srcOrd="0" destOrd="0" presId="urn:microsoft.com/office/officeart/2005/8/layout/hierarchy3"/>
    <dgm:cxn modelId="{80A3715A-734F-E74F-8A23-F0B29B1F2503}" type="presOf" srcId="{CDB5D2CA-B787-6649-A7B3-2DD9E2C94C41}" destId="{FEE9BDF1-02CA-D644-9049-B0014EE793A1}" srcOrd="0" destOrd="0" presId="urn:microsoft.com/office/officeart/2005/8/layout/hierarchy3"/>
    <dgm:cxn modelId="{84E8D80A-8109-164B-8D3B-68278028A014}" type="presOf" srcId="{A0263D00-934A-E543-9E38-D083CA80995E}" destId="{3337362B-83CC-6F48-B5BC-39063F693754}" srcOrd="1" destOrd="0" presId="urn:microsoft.com/office/officeart/2005/8/layout/hierarchy3"/>
    <dgm:cxn modelId="{82E6C992-49B9-5E42-9B85-BD26E52B615F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4371826-AA10-A146-B302-9EF7171A2170}" type="presOf" srcId="{A0263D00-934A-E543-9E38-D083CA80995E}" destId="{587175CC-D5FA-2045-BCB0-E9F19AAAB2FE}" srcOrd="0" destOrd="0" presId="urn:microsoft.com/office/officeart/2005/8/layout/hierarchy3"/>
    <dgm:cxn modelId="{08C5161E-68BE-9746-B5AA-F4375A6C7CD8}" type="presOf" srcId="{748BBCF8-65EE-2E49-BF9C-2061F6BA481B}" destId="{DD56AEF5-5ACC-5C47-B7D1-124ABCABA067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329690-B039-014E-B0C1-4528188304C1}" type="presOf" srcId="{99F3CAB7-21B0-7F4F-9F31-B484156E65DC}" destId="{FA5FA4DB-F75A-D04D-BBF7-9A90BC0D128C}" srcOrd="0" destOrd="0" presId="urn:microsoft.com/office/officeart/2005/8/layout/hierarchy3"/>
    <dgm:cxn modelId="{6D37D7FE-4AF2-574C-8ECD-31DFE16B9F0B}" type="presOf" srcId="{E4EF5358-0D3A-2F47-B10B-4C75BA066055}" destId="{72040C19-05FB-FD4B-A333-542FAAC62A96}" srcOrd="0" destOrd="0" presId="urn:microsoft.com/office/officeart/2005/8/layout/hierarchy3"/>
    <dgm:cxn modelId="{402A7F7A-BFD1-434E-B4CB-88225E5E03EC}" type="presParOf" srcId="{FEE9BDF1-02CA-D644-9049-B0014EE793A1}" destId="{CD121664-B87B-D647-A9B4-4683914D4F34}" srcOrd="0" destOrd="0" presId="urn:microsoft.com/office/officeart/2005/8/layout/hierarchy3"/>
    <dgm:cxn modelId="{4E6EC8D9-AA75-8842-A502-F3C669F9E3D9}" type="presParOf" srcId="{CD121664-B87B-D647-A9B4-4683914D4F34}" destId="{281F30CA-C655-4948-B85C-F4BDCA785128}" srcOrd="0" destOrd="0" presId="urn:microsoft.com/office/officeart/2005/8/layout/hierarchy3"/>
    <dgm:cxn modelId="{95D992A0-E76B-694F-9C60-67AAAF8942CC}" type="presParOf" srcId="{281F30CA-C655-4948-B85C-F4BDCA785128}" destId="{587175CC-D5FA-2045-BCB0-E9F19AAAB2FE}" srcOrd="0" destOrd="0" presId="urn:microsoft.com/office/officeart/2005/8/layout/hierarchy3"/>
    <dgm:cxn modelId="{5C70F1C7-68D9-9F4B-9566-FE2EBAA66C2F}" type="presParOf" srcId="{281F30CA-C655-4948-B85C-F4BDCA785128}" destId="{3337362B-83CC-6F48-B5BC-39063F693754}" srcOrd="1" destOrd="0" presId="urn:microsoft.com/office/officeart/2005/8/layout/hierarchy3"/>
    <dgm:cxn modelId="{F2C72FD8-FCB1-054C-912A-30DC13884BBA}" type="presParOf" srcId="{CD121664-B87B-D647-A9B4-4683914D4F34}" destId="{4DB26591-3BBA-2F4E-984E-D6F5F411DF6D}" srcOrd="1" destOrd="0" presId="urn:microsoft.com/office/officeart/2005/8/layout/hierarchy3"/>
    <dgm:cxn modelId="{09316C2D-EEE1-4E45-845C-97AEFDE0FBC2}" type="presParOf" srcId="{4DB26591-3BBA-2F4E-984E-D6F5F411DF6D}" destId="{DD56AEF5-5ACC-5C47-B7D1-124ABCABA067}" srcOrd="0" destOrd="0" presId="urn:microsoft.com/office/officeart/2005/8/layout/hierarchy3"/>
    <dgm:cxn modelId="{1D0BDAF0-898D-CB4D-974F-5D5288D47747}" type="presParOf" srcId="{4DB26591-3BBA-2F4E-984E-D6F5F411DF6D}" destId="{2E8BE501-7011-9146-BF75-545C619BD038}" srcOrd="1" destOrd="0" presId="urn:microsoft.com/office/officeart/2005/8/layout/hierarchy3"/>
    <dgm:cxn modelId="{89C71E59-431C-204D-A7E1-DD23FED7047B}" type="presParOf" srcId="{4DB26591-3BBA-2F4E-984E-D6F5F411DF6D}" destId="{FA5FA4DB-F75A-D04D-BBF7-9A90BC0D128C}" srcOrd="2" destOrd="0" presId="urn:microsoft.com/office/officeart/2005/8/layout/hierarchy3"/>
    <dgm:cxn modelId="{C8A0ED24-444F-2D48-9855-DB2E14A330EE}" type="presParOf" srcId="{4DB26591-3BBA-2F4E-984E-D6F5F411DF6D}" destId="{D51B9742-DAE1-6445-BA08-7B736A0DDF52}" srcOrd="3" destOrd="0" presId="urn:microsoft.com/office/officeart/2005/8/layout/hierarchy3"/>
    <dgm:cxn modelId="{E8475A3C-F76E-6A48-821F-9CDA71726F09}" type="presParOf" srcId="{4DB26591-3BBA-2F4E-984E-D6F5F411DF6D}" destId="{72040C19-05FB-FD4B-A333-542FAAC62A96}" srcOrd="4" destOrd="0" presId="urn:microsoft.com/office/officeart/2005/8/layout/hierarchy3"/>
    <dgm:cxn modelId="{44FB5755-1987-0E4E-9ABF-D39B12F0A26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C8B77-D14F-9240-B005-E86F62F3B38F}" type="presOf" srcId="{E4EF5358-0D3A-2F47-B10B-4C75BA066055}" destId="{72040C19-05FB-FD4B-A333-542FAAC62A96}" srcOrd="0" destOrd="0" presId="urn:microsoft.com/office/officeart/2005/8/layout/hierarchy3"/>
    <dgm:cxn modelId="{06C6A2E6-D59B-0843-8D7A-5E5DDC81E5B1}" type="presOf" srcId="{99F3CAB7-21B0-7F4F-9F31-B484156E65DC}" destId="{FA5FA4DB-F75A-D04D-BBF7-9A90BC0D128C}" srcOrd="0" destOrd="0" presId="urn:microsoft.com/office/officeart/2005/8/layout/hierarchy3"/>
    <dgm:cxn modelId="{67C29588-AADA-F94E-AB81-721C8640657D}" type="presOf" srcId="{A0263D00-934A-E543-9E38-D083CA80995E}" destId="{3337362B-83CC-6F48-B5BC-39063F693754}" srcOrd="1" destOrd="0" presId="urn:microsoft.com/office/officeart/2005/8/layout/hierarchy3"/>
    <dgm:cxn modelId="{854F65B6-ADF4-7843-8F51-88F13B57E32D}" type="presOf" srcId="{9299CB15-2860-404F-9DE5-1D5142F57BE1}" destId="{2E8BE501-7011-9146-BF75-545C619BD038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924BC25-2E7D-2641-992A-C5CDA8C0E9CA}" type="presOf" srcId="{A0263D00-934A-E543-9E38-D083CA80995E}" destId="{587175CC-D5FA-2045-BCB0-E9F19AAAB2FE}" srcOrd="0" destOrd="0" presId="urn:microsoft.com/office/officeart/2005/8/layout/hierarchy3"/>
    <dgm:cxn modelId="{7485D656-473A-2C41-81FB-2B7FE55B921B}" type="presOf" srcId="{9225A0EB-2A55-044E-A1C9-E41DF2469804}" destId="{D51B9742-DAE1-6445-BA08-7B736A0DDF52}" srcOrd="0" destOrd="0" presId="urn:microsoft.com/office/officeart/2005/8/layout/hierarchy3"/>
    <dgm:cxn modelId="{8B725D94-9166-BA40-8919-DCEB623F471D}" type="presOf" srcId="{79AEF289-E912-7642-B16B-C12005DD4C4B}" destId="{3ED6D0A7-999E-6947-9529-FF328DAE2CEA}" srcOrd="0" destOrd="0" presId="urn:microsoft.com/office/officeart/2005/8/layout/hierarchy3"/>
    <dgm:cxn modelId="{1A25160D-18EA-F742-82DA-FAB3E3E4A990}" type="presOf" srcId="{CDB5D2CA-B787-6649-A7B3-2DD9E2C94C41}" destId="{FEE9BDF1-02CA-D644-9049-B0014EE793A1}" srcOrd="0" destOrd="0" presId="urn:microsoft.com/office/officeart/2005/8/layout/hierarchy3"/>
    <dgm:cxn modelId="{94D8AD68-EC92-4548-A854-368F265F12D5}" type="presOf" srcId="{748BBCF8-65EE-2E49-BF9C-2061F6BA481B}" destId="{DD56AEF5-5ACC-5C47-B7D1-124ABCABA067}" srcOrd="0" destOrd="0" presId="urn:microsoft.com/office/officeart/2005/8/layout/hierarchy3"/>
    <dgm:cxn modelId="{892EE8BC-666A-5E42-9D6C-9C30B5E2A44C}" type="presParOf" srcId="{FEE9BDF1-02CA-D644-9049-B0014EE793A1}" destId="{CD121664-B87B-D647-A9B4-4683914D4F34}" srcOrd="0" destOrd="0" presId="urn:microsoft.com/office/officeart/2005/8/layout/hierarchy3"/>
    <dgm:cxn modelId="{8A20F057-3ED5-954A-8FBD-6D93D5AA40A7}" type="presParOf" srcId="{CD121664-B87B-D647-A9B4-4683914D4F34}" destId="{281F30CA-C655-4948-B85C-F4BDCA785128}" srcOrd="0" destOrd="0" presId="urn:microsoft.com/office/officeart/2005/8/layout/hierarchy3"/>
    <dgm:cxn modelId="{702702C3-46EA-0C41-A455-0949BCC27469}" type="presParOf" srcId="{281F30CA-C655-4948-B85C-F4BDCA785128}" destId="{587175CC-D5FA-2045-BCB0-E9F19AAAB2FE}" srcOrd="0" destOrd="0" presId="urn:microsoft.com/office/officeart/2005/8/layout/hierarchy3"/>
    <dgm:cxn modelId="{A0550093-6690-1F46-B082-D3EB82A4B9EC}" type="presParOf" srcId="{281F30CA-C655-4948-B85C-F4BDCA785128}" destId="{3337362B-83CC-6F48-B5BC-39063F693754}" srcOrd="1" destOrd="0" presId="urn:microsoft.com/office/officeart/2005/8/layout/hierarchy3"/>
    <dgm:cxn modelId="{D98F9B62-0C32-144C-B85B-DC4FD72768F6}" type="presParOf" srcId="{CD121664-B87B-D647-A9B4-4683914D4F34}" destId="{4DB26591-3BBA-2F4E-984E-D6F5F411DF6D}" srcOrd="1" destOrd="0" presId="urn:microsoft.com/office/officeart/2005/8/layout/hierarchy3"/>
    <dgm:cxn modelId="{1AE0AC05-9C44-1E40-8AD0-B625436B2395}" type="presParOf" srcId="{4DB26591-3BBA-2F4E-984E-D6F5F411DF6D}" destId="{DD56AEF5-5ACC-5C47-B7D1-124ABCABA067}" srcOrd="0" destOrd="0" presId="urn:microsoft.com/office/officeart/2005/8/layout/hierarchy3"/>
    <dgm:cxn modelId="{DD5BAE90-F301-3A48-80D7-23A3A5C4F319}" type="presParOf" srcId="{4DB26591-3BBA-2F4E-984E-D6F5F411DF6D}" destId="{2E8BE501-7011-9146-BF75-545C619BD038}" srcOrd="1" destOrd="0" presId="urn:microsoft.com/office/officeart/2005/8/layout/hierarchy3"/>
    <dgm:cxn modelId="{6EDAD09D-008C-B243-9076-7C9585B509DF}" type="presParOf" srcId="{4DB26591-3BBA-2F4E-984E-D6F5F411DF6D}" destId="{FA5FA4DB-F75A-D04D-BBF7-9A90BC0D128C}" srcOrd="2" destOrd="0" presId="urn:microsoft.com/office/officeart/2005/8/layout/hierarchy3"/>
    <dgm:cxn modelId="{E718A766-338E-4146-94CF-00D69BA4FA15}" type="presParOf" srcId="{4DB26591-3BBA-2F4E-984E-D6F5F411DF6D}" destId="{D51B9742-DAE1-6445-BA08-7B736A0DDF52}" srcOrd="3" destOrd="0" presId="urn:microsoft.com/office/officeart/2005/8/layout/hierarchy3"/>
    <dgm:cxn modelId="{8B28189E-6376-F646-8583-6C7606523068}" type="presParOf" srcId="{4DB26591-3BBA-2F4E-984E-D6F5F411DF6D}" destId="{72040C19-05FB-FD4B-A333-542FAAC62A96}" srcOrd="4" destOrd="0" presId="urn:microsoft.com/office/officeart/2005/8/layout/hierarchy3"/>
    <dgm:cxn modelId="{5A6339C4-5D65-6447-AA5A-9C0404B6916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4FD87-EBA4-4041-A90E-51E8366F3B2E}" type="presOf" srcId="{748BBCF8-65EE-2E49-BF9C-2061F6BA481B}" destId="{DD56AEF5-5ACC-5C47-B7D1-124ABCABA067}" srcOrd="0" destOrd="0" presId="urn:microsoft.com/office/officeart/2005/8/layout/hierarchy3"/>
    <dgm:cxn modelId="{D3F3AA18-DA54-6646-AB38-2E2672D6E76D}" type="presOf" srcId="{E4EF5358-0D3A-2F47-B10B-4C75BA066055}" destId="{72040C19-05FB-FD4B-A333-542FAAC62A96}" srcOrd="0" destOrd="0" presId="urn:microsoft.com/office/officeart/2005/8/layout/hierarchy3"/>
    <dgm:cxn modelId="{D55E46E0-F475-EE4D-894A-7B5C627653C1}" type="presOf" srcId="{9299CB15-2860-404F-9DE5-1D5142F57BE1}" destId="{2E8BE501-7011-9146-BF75-545C619BD038}" srcOrd="0" destOrd="0" presId="urn:microsoft.com/office/officeart/2005/8/layout/hierarchy3"/>
    <dgm:cxn modelId="{26B7D252-F324-0A4B-985E-8CA99467B523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9880C9FE-29FA-954C-B4A0-5B053AC7020D}" type="presOf" srcId="{CDB5D2CA-B787-6649-A7B3-2DD9E2C94C41}" destId="{FEE9BDF1-02CA-D644-9049-B0014EE793A1}" srcOrd="0" destOrd="0" presId="urn:microsoft.com/office/officeart/2005/8/layout/hierarchy3"/>
    <dgm:cxn modelId="{14407F28-492F-0141-B7A7-82268BCB8193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577F499-929B-B447-844D-989415A354EC}" type="presOf" srcId="{A0263D00-934A-E543-9E38-D083CA80995E}" destId="{587175CC-D5FA-2045-BCB0-E9F19AAAB2FE}" srcOrd="0" destOrd="0" presId="urn:microsoft.com/office/officeart/2005/8/layout/hierarchy3"/>
    <dgm:cxn modelId="{02520C73-9940-704C-B2CA-2492CC68D61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D8D6B969-A8A6-2741-A21B-C88FF99AF7F6}" type="presOf" srcId="{99F3CAB7-21B0-7F4F-9F31-B484156E65DC}" destId="{FA5FA4DB-F75A-D04D-BBF7-9A90BC0D128C}" srcOrd="0" destOrd="0" presId="urn:microsoft.com/office/officeart/2005/8/layout/hierarchy3"/>
    <dgm:cxn modelId="{2A7BA130-0FAB-E74E-8B99-BCB2DFC1BDA3}" type="presParOf" srcId="{FEE9BDF1-02CA-D644-9049-B0014EE793A1}" destId="{CD121664-B87B-D647-A9B4-4683914D4F34}" srcOrd="0" destOrd="0" presId="urn:microsoft.com/office/officeart/2005/8/layout/hierarchy3"/>
    <dgm:cxn modelId="{403C9CBA-CD17-E74A-8BEA-4F9107A04C5C}" type="presParOf" srcId="{CD121664-B87B-D647-A9B4-4683914D4F34}" destId="{281F30CA-C655-4948-B85C-F4BDCA785128}" srcOrd="0" destOrd="0" presId="urn:microsoft.com/office/officeart/2005/8/layout/hierarchy3"/>
    <dgm:cxn modelId="{5604EF1D-F4DA-854F-B230-A3B1F6C36411}" type="presParOf" srcId="{281F30CA-C655-4948-B85C-F4BDCA785128}" destId="{587175CC-D5FA-2045-BCB0-E9F19AAAB2FE}" srcOrd="0" destOrd="0" presId="urn:microsoft.com/office/officeart/2005/8/layout/hierarchy3"/>
    <dgm:cxn modelId="{E61FE9E0-6A82-2A4F-B402-61D77D738A21}" type="presParOf" srcId="{281F30CA-C655-4948-B85C-F4BDCA785128}" destId="{3337362B-83CC-6F48-B5BC-39063F693754}" srcOrd="1" destOrd="0" presId="urn:microsoft.com/office/officeart/2005/8/layout/hierarchy3"/>
    <dgm:cxn modelId="{F505B7B0-ECBC-8E40-B13B-F164F0802988}" type="presParOf" srcId="{CD121664-B87B-D647-A9B4-4683914D4F34}" destId="{4DB26591-3BBA-2F4E-984E-D6F5F411DF6D}" srcOrd="1" destOrd="0" presId="urn:microsoft.com/office/officeart/2005/8/layout/hierarchy3"/>
    <dgm:cxn modelId="{B8959641-9A53-8847-B005-A39142545096}" type="presParOf" srcId="{4DB26591-3BBA-2F4E-984E-D6F5F411DF6D}" destId="{DD56AEF5-5ACC-5C47-B7D1-124ABCABA067}" srcOrd="0" destOrd="0" presId="urn:microsoft.com/office/officeart/2005/8/layout/hierarchy3"/>
    <dgm:cxn modelId="{7D09DF94-3C7C-3C4F-9443-1C88D7636C39}" type="presParOf" srcId="{4DB26591-3BBA-2F4E-984E-D6F5F411DF6D}" destId="{2E8BE501-7011-9146-BF75-545C619BD038}" srcOrd="1" destOrd="0" presId="urn:microsoft.com/office/officeart/2005/8/layout/hierarchy3"/>
    <dgm:cxn modelId="{A07D95B1-0140-C64B-B26D-983D13EA0046}" type="presParOf" srcId="{4DB26591-3BBA-2F4E-984E-D6F5F411DF6D}" destId="{FA5FA4DB-F75A-D04D-BBF7-9A90BC0D128C}" srcOrd="2" destOrd="0" presId="urn:microsoft.com/office/officeart/2005/8/layout/hierarchy3"/>
    <dgm:cxn modelId="{EB71248C-1C4E-764D-94C1-2781D2A73282}" type="presParOf" srcId="{4DB26591-3BBA-2F4E-984E-D6F5F411DF6D}" destId="{D51B9742-DAE1-6445-BA08-7B736A0DDF52}" srcOrd="3" destOrd="0" presId="urn:microsoft.com/office/officeart/2005/8/layout/hierarchy3"/>
    <dgm:cxn modelId="{628B2634-D7D0-8841-8089-E95D41AE0B9F}" type="presParOf" srcId="{4DB26591-3BBA-2F4E-984E-D6F5F411DF6D}" destId="{72040C19-05FB-FD4B-A333-542FAAC62A96}" srcOrd="4" destOrd="0" presId="urn:microsoft.com/office/officeart/2005/8/layout/hierarchy3"/>
    <dgm:cxn modelId="{E179A7F0-A64F-5A4E-9495-CAA2AED2875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6F74C-D4D0-834C-BB22-5AA656A3BEC6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9C17BE8-F9A5-D74E-BF02-5315F4000269}" type="presOf" srcId="{A0263D00-934A-E543-9E38-D083CA80995E}" destId="{587175CC-D5FA-2045-BCB0-E9F19AAAB2FE}" srcOrd="0" destOrd="0" presId="urn:microsoft.com/office/officeart/2005/8/layout/hierarchy3"/>
    <dgm:cxn modelId="{C16E19BA-E1C4-4347-9806-5797C6DF30A9}" type="presOf" srcId="{9225A0EB-2A55-044E-A1C9-E41DF2469804}" destId="{D51B9742-DAE1-6445-BA08-7B736A0DDF52}" srcOrd="0" destOrd="0" presId="urn:microsoft.com/office/officeart/2005/8/layout/hierarchy3"/>
    <dgm:cxn modelId="{22FC01BE-F46D-8245-B358-B5E50457D222}" type="presOf" srcId="{9299CB15-2860-404F-9DE5-1D5142F57BE1}" destId="{2E8BE501-7011-9146-BF75-545C619BD038}" srcOrd="0" destOrd="0" presId="urn:microsoft.com/office/officeart/2005/8/layout/hierarchy3"/>
    <dgm:cxn modelId="{51DF1A84-9B43-1940-8BC2-F0D5E6B0B15D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C2213BB9-CCAD-1343-9E13-D4A4F8F5ED47}" type="presOf" srcId="{E4EF5358-0D3A-2F47-B10B-4C75BA066055}" destId="{72040C19-05FB-FD4B-A333-542FAAC62A96}" srcOrd="0" destOrd="0" presId="urn:microsoft.com/office/officeart/2005/8/layout/hierarchy3"/>
    <dgm:cxn modelId="{D2CCEEA9-AE93-0940-9C7C-2EF6032547E1}" type="presOf" srcId="{748BBCF8-65EE-2E49-BF9C-2061F6BA481B}" destId="{DD56AEF5-5ACC-5C47-B7D1-124ABCABA067}" srcOrd="0" destOrd="0" presId="urn:microsoft.com/office/officeart/2005/8/layout/hierarchy3"/>
    <dgm:cxn modelId="{39668D40-26E6-9A47-80E6-70A56A2EF2C8}" type="presOf" srcId="{79AEF289-E912-7642-B16B-C12005DD4C4B}" destId="{3ED6D0A7-999E-6947-9529-FF328DAE2CEA}" srcOrd="0" destOrd="0" presId="urn:microsoft.com/office/officeart/2005/8/layout/hierarchy3"/>
    <dgm:cxn modelId="{07F487CE-219F-2347-9786-B6993EA424A2}" type="presOf" srcId="{CDB5D2CA-B787-6649-A7B3-2DD9E2C94C41}" destId="{FEE9BDF1-02CA-D644-9049-B0014EE793A1}" srcOrd="0" destOrd="0" presId="urn:microsoft.com/office/officeart/2005/8/layout/hierarchy3"/>
    <dgm:cxn modelId="{2CDA7216-D7EC-8B43-AD81-530492DFC91A}" type="presParOf" srcId="{FEE9BDF1-02CA-D644-9049-B0014EE793A1}" destId="{CD121664-B87B-D647-A9B4-4683914D4F34}" srcOrd="0" destOrd="0" presId="urn:microsoft.com/office/officeart/2005/8/layout/hierarchy3"/>
    <dgm:cxn modelId="{870BA9AE-81EA-FA48-882B-403FAC8CE507}" type="presParOf" srcId="{CD121664-B87B-D647-A9B4-4683914D4F34}" destId="{281F30CA-C655-4948-B85C-F4BDCA785128}" srcOrd="0" destOrd="0" presId="urn:microsoft.com/office/officeart/2005/8/layout/hierarchy3"/>
    <dgm:cxn modelId="{EB3B9AAE-ECEC-214D-B34B-CC4B6FD6133B}" type="presParOf" srcId="{281F30CA-C655-4948-B85C-F4BDCA785128}" destId="{587175CC-D5FA-2045-BCB0-E9F19AAAB2FE}" srcOrd="0" destOrd="0" presId="urn:microsoft.com/office/officeart/2005/8/layout/hierarchy3"/>
    <dgm:cxn modelId="{7934FF1B-D897-A343-B4C8-47FB3520C17D}" type="presParOf" srcId="{281F30CA-C655-4948-B85C-F4BDCA785128}" destId="{3337362B-83CC-6F48-B5BC-39063F693754}" srcOrd="1" destOrd="0" presId="urn:microsoft.com/office/officeart/2005/8/layout/hierarchy3"/>
    <dgm:cxn modelId="{C16554E4-34FF-8742-82D0-819F6B2B5FC6}" type="presParOf" srcId="{CD121664-B87B-D647-A9B4-4683914D4F34}" destId="{4DB26591-3BBA-2F4E-984E-D6F5F411DF6D}" srcOrd="1" destOrd="0" presId="urn:microsoft.com/office/officeart/2005/8/layout/hierarchy3"/>
    <dgm:cxn modelId="{97F7EAF4-69B1-5248-A14E-712F2B66A8B3}" type="presParOf" srcId="{4DB26591-3BBA-2F4E-984E-D6F5F411DF6D}" destId="{DD56AEF5-5ACC-5C47-B7D1-124ABCABA067}" srcOrd="0" destOrd="0" presId="urn:microsoft.com/office/officeart/2005/8/layout/hierarchy3"/>
    <dgm:cxn modelId="{591B2561-F372-9C41-8D5B-628D336BFA30}" type="presParOf" srcId="{4DB26591-3BBA-2F4E-984E-D6F5F411DF6D}" destId="{2E8BE501-7011-9146-BF75-545C619BD038}" srcOrd="1" destOrd="0" presId="urn:microsoft.com/office/officeart/2005/8/layout/hierarchy3"/>
    <dgm:cxn modelId="{B211C19D-3334-AA4E-9876-0D639AC78B1B}" type="presParOf" srcId="{4DB26591-3BBA-2F4E-984E-D6F5F411DF6D}" destId="{FA5FA4DB-F75A-D04D-BBF7-9A90BC0D128C}" srcOrd="2" destOrd="0" presId="urn:microsoft.com/office/officeart/2005/8/layout/hierarchy3"/>
    <dgm:cxn modelId="{3F770340-E23C-AC4C-8178-15FECE10EB49}" type="presParOf" srcId="{4DB26591-3BBA-2F4E-984E-D6F5F411DF6D}" destId="{D51B9742-DAE1-6445-BA08-7B736A0DDF52}" srcOrd="3" destOrd="0" presId="urn:microsoft.com/office/officeart/2005/8/layout/hierarchy3"/>
    <dgm:cxn modelId="{065B8726-169A-F94D-9911-4081BF1BB568}" type="presParOf" srcId="{4DB26591-3BBA-2F4E-984E-D6F5F411DF6D}" destId="{72040C19-05FB-FD4B-A333-542FAAC62A96}" srcOrd="4" destOrd="0" presId="urn:microsoft.com/office/officeart/2005/8/layout/hierarchy3"/>
    <dgm:cxn modelId="{D19F2393-69BE-C641-B6E6-D6EF0C2D8DE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20DDD-97AE-C641-A6FE-259512E31C6F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4CB3CB-868C-E24B-A86F-BDD2750D39A9}" type="presOf" srcId="{E4EF5358-0D3A-2F47-B10B-4C75BA066055}" destId="{72040C19-05FB-FD4B-A333-542FAAC62A96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F94A2F9-508D-C64A-84E9-E63F9C01BE3D}" type="presOf" srcId="{9225A0EB-2A55-044E-A1C9-E41DF2469804}" destId="{D51B9742-DAE1-6445-BA08-7B736A0DDF52}" srcOrd="0" destOrd="0" presId="urn:microsoft.com/office/officeart/2005/8/layout/hierarchy3"/>
    <dgm:cxn modelId="{A92C0C66-75F2-3E44-A640-A668A06B1364}" type="presOf" srcId="{79AEF289-E912-7642-B16B-C12005DD4C4B}" destId="{3ED6D0A7-999E-6947-9529-FF328DAE2CEA}" srcOrd="0" destOrd="0" presId="urn:microsoft.com/office/officeart/2005/8/layout/hierarchy3"/>
    <dgm:cxn modelId="{47E0080A-B9D2-A44E-8F1A-5583E7BA0E31}" type="presOf" srcId="{9299CB15-2860-404F-9DE5-1D5142F57BE1}" destId="{2E8BE501-7011-9146-BF75-545C619BD038}" srcOrd="0" destOrd="0" presId="urn:microsoft.com/office/officeart/2005/8/layout/hierarchy3"/>
    <dgm:cxn modelId="{646E1BB3-C80D-A842-AD2D-02682C549824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29D0C4E-4F9C-B544-B685-D7FACAD47CE6}" type="presOf" srcId="{A0263D00-934A-E543-9E38-D083CA80995E}" destId="{587175CC-D5FA-2045-BCB0-E9F19AAAB2FE}" srcOrd="0" destOrd="0" presId="urn:microsoft.com/office/officeart/2005/8/layout/hierarchy3"/>
    <dgm:cxn modelId="{A45AFE4A-F52A-2943-8C64-83475702867E}" type="presOf" srcId="{748BBCF8-65EE-2E49-BF9C-2061F6BA481B}" destId="{DD56AEF5-5ACC-5C47-B7D1-124ABCABA067}" srcOrd="0" destOrd="0" presId="urn:microsoft.com/office/officeart/2005/8/layout/hierarchy3"/>
    <dgm:cxn modelId="{F7CBDADE-63EE-4947-9D45-DAD4C24D95AD}" type="presOf" srcId="{A0263D00-934A-E543-9E38-D083CA80995E}" destId="{3337362B-83CC-6F48-B5BC-39063F693754}" srcOrd="1" destOrd="0" presId="urn:microsoft.com/office/officeart/2005/8/layout/hierarchy3"/>
    <dgm:cxn modelId="{A0AADFC8-025A-A84B-AAC0-580E77C04870}" type="presParOf" srcId="{FEE9BDF1-02CA-D644-9049-B0014EE793A1}" destId="{CD121664-B87B-D647-A9B4-4683914D4F34}" srcOrd="0" destOrd="0" presId="urn:microsoft.com/office/officeart/2005/8/layout/hierarchy3"/>
    <dgm:cxn modelId="{0C9431E2-CB07-CB49-BCDD-843A1A2DB610}" type="presParOf" srcId="{CD121664-B87B-D647-A9B4-4683914D4F34}" destId="{281F30CA-C655-4948-B85C-F4BDCA785128}" srcOrd="0" destOrd="0" presId="urn:microsoft.com/office/officeart/2005/8/layout/hierarchy3"/>
    <dgm:cxn modelId="{5BA422A6-5911-7140-8528-537CFA8F55DB}" type="presParOf" srcId="{281F30CA-C655-4948-B85C-F4BDCA785128}" destId="{587175CC-D5FA-2045-BCB0-E9F19AAAB2FE}" srcOrd="0" destOrd="0" presId="urn:microsoft.com/office/officeart/2005/8/layout/hierarchy3"/>
    <dgm:cxn modelId="{92CE85FF-62F0-5D41-8A19-138DE75711DD}" type="presParOf" srcId="{281F30CA-C655-4948-B85C-F4BDCA785128}" destId="{3337362B-83CC-6F48-B5BC-39063F693754}" srcOrd="1" destOrd="0" presId="urn:microsoft.com/office/officeart/2005/8/layout/hierarchy3"/>
    <dgm:cxn modelId="{A9450094-4441-9943-8DF7-23395E2318EF}" type="presParOf" srcId="{CD121664-B87B-D647-A9B4-4683914D4F34}" destId="{4DB26591-3BBA-2F4E-984E-D6F5F411DF6D}" srcOrd="1" destOrd="0" presId="urn:microsoft.com/office/officeart/2005/8/layout/hierarchy3"/>
    <dgm:cxn modelId="{0F868B7E-7CA2-414F-A58A-98A51D589C3B}" type="presParOf" srcId="{4DB26591-3BBA-2F4E-984E-D6F5F411DF6D}" destId="{DD56AEF5-5ACC-5C47-B7D1-124ABCABA067}" srcOrd="0" destOrd="0" presId="urn:microsoft.com/office/officeart/2005/8/layout/hierarchy3"/>
    <dgm:cxn modelId="{42D56FB0-2309-7246-ABB5-A2739699F9A6}" type="presParOf" srcId="{4DB26591-3BBA-2F4E-984E-D6F5F411DF6D}" destId="{2E8BE501-7011-9146-BF75-545C619BD038}" srcOrd="1" destOrd="0" presId="urn:microsoft.com/office/officeart/2005/8/layout/hierarchy3"/>
    <dgm:cxn modelId="{10ECAE73-5745-424C-9B6C-8C373BBDC113}" type="presParOf" srcId="{4DB26591-3BBA-2F4E-984E-D6F5F411DF6D}" destId="{FA5FA4DB-F75A-D04D-BBF7-9A90BC0D128C}" srcOrd="2" destOrd="0" presId="urn:microsoft.com/office/officeart/2005/8/layout/hierarchy3"/>
    <dgm:cxn modelId="{6C70AAFD-0C6C-3A4F-9656-8EA0C89DA6FB}" type="presParOf" srcId="{4DB26591-3BBA-2F4E-984E-D6F5F411DF6D}" destId="{D51B9742-DAE1-6445-BA08-7B736A0DDF52}" srcOrd="3" destOrd="0" presId="urn:microsoft.com/office/officeart/2005/8/layout/hierarchy3"/>
    <dgm:cxn modelId="{FF22F766-8909-994D-B3A7-7C0677826BBA}" type="presParOf" srcId="{4DB26591-3BBA-2F4E-984E-D6F5F411DF6D}" destId="{72040C19-05FB-FD4B-A333-542FAAC62A96}" srcOrd="4" destOrd="0" presId="urn:microsoft.com/office/officeart/2005/8/layout/hierarchy3"/>
    <dgm:cxn modelId="{C424F3C0-FEB4-BA47-811C-6E3DFE7B8A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CEDB4-90A3-B14C-A8DD-24EC93613C05}" type="presOf" srcId="{A0263D00-934A-E543-9E38-D083CA80995E}" destId="{3337362B-83CC-6F48-B5BC-39063F693754}" srcOrd="1" destOrd="0" presId="urn:microsoft.com/office/officeart/2005/8/layout/hierarchy3"/>
    <dgm:cxn modelId="{7C8B68AD-B530-A149-A1A5-463E50949CB3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C5FF621F-40FC-7040-B966-C1010282BCE1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D3F8E7-543F-7E42-B3EF-13DA3C81E7C1}" type="presOf" srcId="{99F3CAB7-21B0-7F4F-9F31-B484156E65DC}" destId="{FA5FA4DB-F75A-D04D-BBF7-9A90BC0D128C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38664D-C8B9-A649-BACC-E5B2C20FBE57}" type="presOf" srcId="{748BBCF8-65EE-2E49-BF9C-2061F6BA481B}" destId="{DD56AEF5-5ACC-5C47-B7D1-124ABCABA067}" srcOrd="0" destOrd="0" presId="urn:microsoft.com/office/officeart/2005/8/layout/hierarchy3"/>
    <dgm:cxn modelId="{E7AB3BEB-361B-6B4C-8274-D928692F04FA}" type="presOf" srcId="{E4EF5358-0D3A-2F47-B10B-4C75BA066055}" destId="{72040C19-05FB-FD4B-A333-542FAAC62A96}" srcOrd="0" destOrd="0" presId="urn:microsoft.com/office/officeart/2005/8/layout/hierarchy3"/>
    <dgm:cxn modelId="{814F57E9-3C91-F042-842F-C9462A23A84E}" type="presOf" srcId="{A0263D00-934A-E543-9E38-D083CA80995E}" destId="{587175CC-D5FA-2045-BCB0-E9F19AAAB2FE}" srcOrd="0" destOrd="0" presId="urn:microsoft.com/office/officeart/2005/8/layout/hierarchy3"/>
    <dgm:cxn modelId="{6E7CA567-AE32-E640-A313-CED415DE6BE7}" type="presOf" srcId="{9299CB15-2860-404F-9DE5-1D5142F57BE1}" destId="{2E8BE501-7011-9146-BF75-545C619BD038}" srcOrd="0" destOrd="0" presId="urn:microsoft.com/office/officeart/2005/8/layout/hierarchy3"/>
    <dgm:cxn modelId="{A5B4B001-C833-3D4F-B51A-EE6C5AD214CF}" type="presOf" srcId="{CDB5D2CA-B787-6649-A7B3-2DD9E2C94C41}" destId="{FEE9BDF1-02CA-D644-9049-B0014EE793A1}" srcOrd="0" destOrd="0" presId="urn:microsoft.com/office/officeart/2005/8/layout/hierarchy3"/>
    <dgm:cxn modelId="{3B04A515-1AF8-1D4F-8099-C62C01256AD7}" type="presParOf" srcId="{FEE9BDF1-02CA-D644-9049-B0014EE793A1}" destId="{CD121664-B87B-D647-A9B4-4683914D4F34}" srcOrd="0" destOrd="0" presId="urn:microsoft.com/office/officeart/2005/8/layout/hierarchy3"/>
    <dgm:cxn modelId="{95765628-BC3D-EE4D-B03E-F13D4D31124D}" type="presParOf" srcId="{CD121664-B87B-D647-A9B4-4683914D4F34}" destId="{281F30CA-C655-4948-B85C-F4BDCA785128}" srcOrd="0" destOrd="0" presId="urn:microsoft.com/office/officeart/2005/8/layout/hierarchy3"/>
    <dgm:cxn modelId="{EE4DEEF9-6866-CA4F-8D21-2D65050F1F65}" type="presParOf" srcId="{281F30CA-C655-4948-B85C-F4BDCA785128}" destId="{587175CC-D5FA-2045-BCB0-E9F19AAAB2FE}" srcOrd="0" destOrd="0" presId="urn:microsoft.com/office/officeart/2005/8/layout/hierarchy3"/>
    <dgm:cxn modelId="{7A23D6F0-CE82-854D-BF12-E018FF0C9946}" type="presParOf" srcId="{281F30CA-C655-4948-B85C-F4BDCA785128}" destId="{3337362B-83CC-6F48-B5BC-39063F693754}" srcOrd="1" destOrd="0" presId="urn:microsoft.com/office/officeart/2005/8/layout/hierarchy3"/>
    <dgm:cxn modelId="{81B3B7B2-6C0D-6748-8BE6-CDB4FF2C067A}" type="presParOf" srcId="{CD121664-B87B-D647-A9B4-4683914D4F34}" destId="{4DB26591-3BBA-2F4E-984E-D6F5F411DF6D}" srcOrd="1" destOrd="0" presId="urn:microsoft.com/office/officeart/2005/8/layout/hierarchy3"/>
    <dgm:cxn modelId="{68DA6B3A-5BD5-324C-B12E-529F4C7C3A1C}" type="presParOf" srcId="{4DB26591-3BBA-2F4E-984E-D6F5F411DF6D}" destId="{DD56AEF5-5ACC-5C47-B7D1-124ABCABA067}" srcOrd="0" destOrd="0" presId="urn:microsoft.com/office/officeart/2005/8/layout/hierarchy3"/>
    <dgm:cxn modelId="{BDC73F8D-69E4-7B43-B20A-181339009192}" type="presParOf" srcId="{4DB26591-3BBA-2F4E-984E-D6F5F411DF6D}" destId="{2E8BE501-7011-9146-BF75-545C619BD038}" srcOrd="1" destOrd="0" presId="urn:microsoft.com/office/officeart/2005/8/layout/hierarchy3"/>
    <dgm:cxn modelId="{5F02CC9E-5478-2142-9698-FAC921F21B9D}" type="presParOf" srcId="{4DB26591-3BBA-2F4E-984E-D6F5F411DF6D}" destId="{FA5FA4DB-F75A-D04D-BBF7-9A90BC0D128C}" srcOrd="2" destOrd="0" presId="urn:microsoft.com/office/officeart/2005/8/layout/hierarchy3"/>
    <dgm:cxn modelId="{96F64CE7-2E39-824B-BF58-21EB54B5FB96}" type="presParOf" srcId="{4DB26591-3BBA-2F4E-984E-D6F5F411DF6D}" destId="{D51B9742-DAE1-6445-BA08-7B736A0DDF52}" srcOrd="3" destOrd="0" presId="urn:microsoft.com/office/officeart/2005/8/layout/hierarchy3"/>
    <dgm:cxn modelId="{32CE4D82-A87F-0540-BDF8-4988F1BC0B3A}" type="presParOf" srcId="{4DB26591-3BBA-2F4E-984E-D6F5F411DF6D}" destId="{72040C19-05FB-FD4B-A333-542FAAC62A96}" srcOrd="4" destOrd="0" presId="urn:microsoft.com/office/officeart/2005/8/layout/hierarchy3"/>
    <dgm:cxn modelId="{9A02C90E-D837-5E4A-96A2-1D32D5A417A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50A68CB1-FE2E-0348-9BD4-070C2694C98C}" type="presOf" srcId="{79AEF289-E912-7642-B16B-C12005DD4C4B}" destId="{3ED6D0A7-999E-6947-9529-FF328DAE2CEA}" srcOrd="0" destOrd="0" presId="urn:microsoft.com/office/officeart/2005/8/layout/hierarchy3"/>
    <dgm:cxn modelId="{96A89BA1-3372-0143-8964-ED2D86D9F669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1BE3ED3C-3705-834B-8527-A86560187B6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00DB0F-D2B4-9B40-84FC-41EB32694E78}" type="presOf" srcId="{E4EF5358-0D3A-2F47-B10B-4C75BA066055}" destId="{72040C19-05FB-FD4B-A333-542FAAC62A96}" srcOrd="0" destOrd="0" presId="urn:microsoft.com/office/officeart/2005/8/layout/hierarchy3"/>
    <dgm:cxn modelId="{D1AF8363-821C-D342-861E-B52CB84FFDC6}" type="presOf" srcId="{A0263D00-934A-E543-9E38-D083CA80995E}" destId="{3337362B-83CC-6F48-B5BC-39063F693754}" srcOrd="1" destOrd="0" presId="urn:microsoft.com/office/officeart/2005/8/layout/hierarchy3"/>
    <dgm:cxn modelId="{0D9BB559-6C09-6C47-9DEA-B6FC4A91DCD2}" type="presOf" srcId="{748BBCF8-65EE-2E49-BF9C-2061F6BA481B}" destId="{DD56AEF5-5ACC-5C47-B7D1-124ABCABA067}" srcOrd="0" destOrd="0" presId="urn:microsoft.com/office/officeart/2005/8/layout/hierarchy3"/>
    <dgm:cxn modelId="{65828F5B-5F61-F145-91D3-4950CAEEE6AF}" type="presOf" srcId="{A0263D00-934A-E543-9E38-D083CA80995E}" destId="{587175CC-D5FA-2045-BCB0-E9F19AAAB2FE}" srcOrd="0" destOrd="0" presId="urn:microsoft.com/office/officeart/2005/8/layout/hierarchy3"/>
    <dgm:cxn modelId="{AE111DA8-90E8-8840-810A-0F7B82832563}" type="presOf" srcId="{9225A0EB-2A55-044E-A1C9-E41DF2469804}" destId="{D51B9742-DAE1-6445-BA08-7B736A0DDF52}" srcOrd="0" destOrd="0" presId="urn:microsoft.com/office/officeart/2005/8/layout/hierarchy3"/>
    <dgm:cxn modelId="{0B47907E-338E-1648-9B10-9578DB3DFD33}" type="presOf" srcId="{9299CB15-2860-404F-9DE5-1D5142F57BE1}" destId="{2E8BE501-7011-9146-BF75-545C619BD038}" srcOrd="0" destOrd="0" presId="urn:microsoft.com/office/officeart/2005/8/layout/hierarchy3"/>
    <dgm:cxn modelId="{8C354101-0E9A-5840-A46E-722761E9D115}" type="presParOf" srcId="{FEE9BDF1-02CA-D644-9049-B0014EE793A1}" destId="{CD121664-B87B-D647-A9B4-4683914D4F34}" srcOrd="0" destOrd="0" presId="urn:microsoft.com/office/officeart/2005/8/layout/hierarchy3"/>
    <dgm:cxn modelId="{F752E91B-CD4A-614E-B038-85341324B300}" type="presParOf" srcId="{CD121664-B87B-D647-A9B4-4683914D4F34}" destId="{281F30CA-C655-4948-B85C-F4BDCA785128}" srcOrd="0" destOrd="0" presId="urn:microsoft.com/office/officeart/2005/8/layout/hierarchy3"/>
    <dgm:cxn modelId="{0999C3B8-01B9-514D-8DBA-FABA42795675}" type="presParOf" srcId="{281F30CA-C655-4948-B85C-F4BDCA785128}" destId="{587175CC-D5FA-2045-BCB0-E9F19AAAB2FE}" srcOrd="0" destOrd="0" presId="urn:microsoft.com/office/officeart/2005/8/layout/hierarchy3"/>
    <dgm:cxn modelId="{460C7876-B9C8-1B4B-838D-A538899A4A2A}" type="presParOf" srcId="{281F30CA-C655-4948-B85C-F4BDCA785128}" destId="{3337362B-83CC-6F48-B5BC-39063F693754}" srcOrd="1" destOrd="0" presId="urn:microsoft.com/office/officeart/2005/8/layout/hierarchy3"/>
    <dgm:cxn modelId="{947C3952-0E30-6B48-991C-0F8DC5FA999A}" type="presParOf" srcId="{CD121664-B87B-D647-A9B4-4683914D4F34}" destId="{4DB26591-3BBA-2F4E-984E-D6F5F411DF6D}" srcOrd="1" destOrd="0" presId="urn:microsoft.com/office/officeart/2005/8/layout/hierarchy3"/>
    <dgm:cxn modelId="{E8DE78E9-3AEA-8244-9CA6-45DDF39F6823}" type="presParOf" srcId="{4DB26591-3BBA-2F4E-984E-D6F5F411DF6D}" destId="{DD56AEF5-5ACC-5C47-B7D1-124ABCABA067}" srcOrd="0" destOrd="0" presId="urn:microsoft.com/office/officeart/2005/8/layout/hierarchy3"/>
    <dgm:cxn modelId="{1938F65C-EA37-9D47-B073-E61C3D092658}" type="presParOf" srcId="{4DB26591-3BBA-2F4E-984E-D6F5F411DF6D}" destId="{2E8BE501-7011-9146-BF75-545C619BD038}" srcOrd="1" destOrd="0" presId="urn:microsoft.com/office/officeart/2005/8/layout/hierarchy3"/>
    <dgm:cxn modelId="{C59C0251-1EEE-454A-8C55-0E6A4967C9C3}" type="presParOf" srcId="{4DB26591-3BBA-2F4E-984E-D6F5F411DF6D}" destId="{FA5FA4DB-F75A-D04D-BBF7-9A90BC0D128C}" srcOrd="2" destOrd="0" presId="urn:microsoft.com/office/officeart/2005/8/layout/hierarchy3"/>
    <dgm:cxn modelId="{371ADFE6-4CF6-F044-965A-5BC943D38995}" type="presParOf" srcId="{4DB26591-3BBA-2F4E-984E-D6F5F411DF6D}" destId="{D51B9742-DAE1-6445-BA08-7B736A0DDF52}" srcOrd="3" destOrd="0" presId="urn:microsoft.com/office/officeart/2005/8/layout/hierarchy3"/>
    <dgm:cxn modelId="{D9A47CAE-A4A0-BF47-8C61-89650250DA10}" type="presParOf" srcId="{4DB26591-3BBA-2F4E-984E-D6F5F411DF6D}" destId="{72040C19-05FB-FD4B-A333-542FAAC62A96}" srcOrd="4" destOrd="0" presId="urn:microsoft.com/office/officeart/2005/8/layout/hierarchy3"/>
    <dgm:cxn modelId="{8AFFDB24-F8BE-8C4E-B477-90995E5C34F2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2765E21D-9845-DD49-92F2-CBB12676B127}" type="presOf" srcId="{A0263D00-934A-E543-9E38-D083CA80995E}" destId="{587175CC-D5FA-2045-BCB0-E9F19AAAB2FE}" srcOrd="0" destOrd="0" presId="urn:microsoft.com/office/officeart/2005/8/layout/hierarchy3"/>
    <dgm:cxn modelId="{1D2F42EA-2045-624B-9C23-76B2643643CA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C40FE0-137B-3F4C-B897-6DA2D0DAE768}" type="presOf" srcId="{79AEF289-E912-7642-B16B-C12005DD4C4B}" destId="{3ED6D0A7-999E-6947-9529-FF328DAE2CEA}" srcOrd="0" destOrd="0" presId="urn:microsoft.com/office/officeart/2005/8/layout/hierarchy3"/>
    <dgm:cxn modelId="{3A44C061-FA57-DB40-8997-5A30A39863F8}" type="presOf" srcId="{CDB5D2CA-B787-6649-A7B3-2DD9E2C94C41}" destId="{FEE9BDF1-02CA-D644-9049-B0014EE793A1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78EB83EB-4D4D-314F-91EA-E4D438A0D574}" type="presOf" srcId="{9225A0EB-2A55-044E-A1C9-E41DF2469804}" destId="{D51B9742-DAE1-6445-BA08-7B736A0DDF52}" srcOrd="0" destOrd="0" presId="urn:microsoft.com/office/officeart/2005/8/layout/hierarchy3"/>
    <dgm:cxn modelId="{B408A3A6-E1EC-A243-A507-362EF91A0DC6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7D5BC46-AF40-E142-8772-460E3E595370}" type="presOf" srcId="{9299CB15-2860-404F-9DE5-1D5142F57BE1}" destId="{2E8BE501-7011-9146-BF75-545C619BD038}" srcOrd="0" destOrd="0" presId="urn:microsoft.com/office/officeart/2005/8/layout/hierarchy3"/>
    <dgm:cxn modelId="{8A4601E2-378D-E043-BFBE-3AAC593A29AB}" type="presOf" srcId="{748BBCF8-65EE-2E49-BF9C-2061F6BA481B}" destId="{DD56AEF5-5ACC-5C47-B7D1-124ABCABA067}" srcOrd="0" destOrd="0" presId="urn:microsoft.com/office/officeart/2005/8/layout/hierarchy3"/>
    <dgm:cxn modelId="{6E0B7F26-8730-BD46-B1F5-456055C628A6}" type="presOf" srcId="{99F3CAB7-21B0-7F4F-9F31-B484156E65DC}" destId="{FA5FA4DB-F75A-D04D-BBF7-9A90BC0D128C}" srcOrd="0" destOrd="0" presId="urn:microsoft.com/office/officeart/2005/8/layout/hierarchy3"/>
    <dgm:cxn modelId="{E52C3B53-BE13-464F-9743-47BD5E898AEF}" type="presParOf" srcId="{FEE9BDF1-02CA-D644-9049-B0014EE793A1}" destId="{CD121664-B87B-D647-A9B4-4683914D4F34}" srcOrd="0" destOrd="0" presId="urn:microsoft.com/office/officeart/2005/8/layout/hierarchy3"/>
    <dgm:cxn modelId="{57D21718-1ACA-3246-BBBA-3BAB3CF7A323}" type="presParOf" srcId="{CD121664-B87B-D647-A9B4-4683914D4F34}" destId="{281F30CA-C655-4948-B85C-F4BDCA785128}" srcOrd="0" destOrd="0" presId="urn:microsoft.com/office/officeart/2005/8/layout/hierarchy3"/>
    <dgm:cxn modelId="{3349696C-6FDF-964F-8FFC-EED91D06587A}" type="presParOf" srcId="{281F30CA-C655-4948-B85C-F4BDCA785128}" destId="{587175CC-D5FA-2045-BCB0-E9F19AAAB2FE}" srcOrd="0" destOrd="0" presId="urn:microsoft.com/office/officeart/2005/8/layout/hierarchy3"/>
    <dgm:cxn modelId="{05A192F9-D445-7246-8F23-E48B6652275E}" type="presParOf" srcId="{281F30CA-C655-4948-B85C-F4BDCA785128}" destId="{3337362B-83CC-6F48-B5BC-39063F693754}" srcOrd="1" destOrd="0" presId="urn:microsoft.com/office/officeart/2005/8/layout/hierarchy3"/>
    <dgm:cxn modelId="{A6894906-8D92-B343-BC24-A80AC6AF61DD}" type="presParOf" srcId="{CD121664-B87B-D647-A9B4-4683914D4F34}" destId="{4DB26591-3BBA-2F4E-984E-D6F5F411DF6D}" srcOrd="1" destOrd="0" presId="urn:microsoft.com/office/officeart/2005/8/layout/hierarchy3"/>
    <dgm:cxn modelId="{2FC4369E-CA3B-D74C-844A-BF708A2A2E4A}" type="presParOf" srcId="{4DB26591-3BBA-2F4E-984E-D6F5F411DF6D}" destId="{DD56AEF5-5ACC-5C47-B7D1-124ABCABA067}" srcOrd="0" destOrd="0" presId="urn:microsoft.com/office/officeart/2005/8/layout/hierarchy3"/>
    <dgm:cxn modelId="{F7D21990-52A8-AA45-A5CC-8AE1D6D439B2}" type="presParOf" srcId="{4DB26591-3BBA-2F4E-984E-D6F5F411DF6D}" destId="{2E8BE501-7011-9146-BF75-545C619BD038}" srcOrd="1" destOrd="0" presId="urn:microsoft.com/office/officeart/2005/8/layout/hierarchy3"/>
    <dgm:cxn modelId="{BED81E18-C843-8A40-87D4-BF2DA23A63C4}" type="presParOf" srcId="{4DB26591-3BBA-2F4E-984E-D6F5F411DF6D}" destId="{FA5FA4DB-F75A-D04D-BBF7-9A90BC0D128C}" srcOrd="2" destOrd="0" presId="urn:microsoft.com/office/officeart/2005/8/layout/hierarchy3"/>
    <dgm:cxn modelId="{B9E99D23-A1AB-4A4C-995F-55EEAF9D3B3F}" type="presParOf" srcId="{4DB26591-3BBA-2F4E-984E-D6F5F411DF6D}" destId="{D51B9742-DAE1-6445-BA08-7B736A0DDF52}" srcOrd="3" destOrd="0" presId="urn:microsoft.com/office/officeart/2005/8/layout/hierarchy3"/>
    <dgm:cxn modelId="{60767140-F040-FE4E-8A1D-6AAA669CBC62}" type="presParOf" srcId="{4DB26591-3BBA-2F4E-984E-D6F5F411DF6D}" destId="{72040C19-05FB-FD4B-A333-542FAAC62A96}" srcOrd="4" destOrd="0" presId="urn:microsoft.com/office/officeart/2005/8/layout/hierarchy3"/>
    <dgm:cxn modelId="{C501F046-AF18-D444-84A2-9C745D7CC96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1245E-56FF-B148-9713-1449300BC86C}" type="presOf" srcId="{A0263D00-934A-E543-9E38-D083CA80995E}" destId="{587175CC-D5FA-2045-BCB0-E9F19AAAB2FE}" srcOrd="0" destOrd="0" presId="urn:microsoft.com/office/officeart/2005/8/layout/hierarchy3"/>
    <dgm:cxn modelId="{726BFFB4-EEA8-5649-85F7-1D96CDBB11A1}" type="presOf" srcId="{9225A0EB-2A55-044E-A1C9-E41DF2469804}" destId="{D51B9742-DAE1-6445-BA08-7B736A0DDF52}" srcOrd="0" destOrd="0" presId="urn:microsoft.com/office/officeart/2005/8/layout/hierarchy3"/>
    <dgm:cxn modelId="{FB65FDB5-2ED5-A943-BF42-3B031FD23D9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4174F86-62D2-1E46-89B4-5BB528003595}" type="presOf" srcId="{E4EF5358-0D3A-2F47-B10B-4C75BA066055}" destId="{72040C19-05FB-FD4B-A333-542FAAC62A96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6EB6BEC-1F5D-3847-BCAB-4D283AC8594F}" type="presOf" srcId="{A0263D00-934A-E543-9E38-D083CA80995E}" destId="{3337362B-83CC-6F48-B5BC-39063F693754}" srcOrd="1" destOrd="0" presId="urn:microsoft.com/office/officeart/2005/8/layout/hierarchy3"/>
    <dgm:cxn modelId="{CF9E3476-35D2-9344-B224-90EB7110A1D8}" type="presOf" srcId="{9299CB15-2860-404F-9DE5-1D5142F57BE1}" destId="{2E8BE501-7011-9146-BF75-545C619BD038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E437DCE0-8875-7640-8172-8AF1E5701619}" type="presOf" srcId="{CDB5D2CA-B787-6649-A7B3-2DD9E2C94C41}" destId="{FEE9BDF1-02CA-D644-9049-B0014EE793A1}" srcOrd="0" destOrd="0" presId="urn:microsoft.com/office/officeart/2005/8/layout/hierarchy3"/>
    <dgm:cxn modelId="{FEE4FFC5-F461-DE41-A1C3-BC7891ABD41C}" type="presOf" srcId="{99F3CAB7-21B0-7F4F-9F31-B484156E65DC}" destId="{FA5FA4DB-F75A-D04D-BBF7-9A90BC0D128C}" srcOrd="0" destOrd="0" presId="urn:microsoft.com/office/officeart/2005/8/layout/hierarchy3"/>
    <dgm:cxn modelId="{A5AAF054-CC2A-FA43-9027-1B80A43FEE07}" type="presOf" srcId="{748BBCF8-65EE-2E49-BF9C-2061F6BA481B}" destId="{DD56AEF5-5ACC-5C47-B7D1-124ABCABA067}" srcOrd="0" destOrd="0" presId="urn:microsoft.com/office/officeart/2005/8/layout/hierarchy3"/>
    <dgm:cxn modelId="{EBA96A59-00D4-2140-B719-B863CAD2F84C}" type="presParOf" srcId="{FEE9BDF1-02CA-D644-9049-B0014EE793A1}" destId="{CD121664-B87B-D647-A9B4-4683914D4F34}" srcOrd="0" destOrd="0" presId="urn:microsoft.com/office/officeart/2005/8/layout/hierarchy3"/>
    <dgm:cxn modelId="{947699E3-6D21-7145-BE46-0FC788333B53}" type="presParOf" srcId="{CD121664-B87B-D647-A9B4-4683914D4F34}" destId="{281F30CA-C655-4948-B85C-F4BDCA785128}" srcOrd="0" destOrd="0" presId="urn:microsoft.com/office/officeart/2005/8/layout/hierarchy3"/>
    <dgm:cxn modelId="{CAF7D680-27F3-C240-BC79-09AB4A58AA07}" type="presParOf" srcId="{281F30CA-C655-4948-B85C-F4BDCA785128}" destId="{587175CC-D5FA-2045-BCB0-E9F19AAAB2FE}" srcOrd="0" destOrd="0" presId="urn:microsoft.com/office/officeart/2005/8/layout/hierarchy3"/>
    <dgm:cxn modelId="{B40DC81C-A2DD-134D-B9D6-0B8CC21DD8E6}" type="presParOf" srcId="{281F30CA-C655-4948-B85C-F4BDCA785128}" destId="{3337362B-83CC-6F48-B5BC-39063F693754}" srcOrd="1" destOrd="0" presId="urn:microsoft.com/office/officeart/2005/8/layout/hierarchy3"/>
    <dgm:cxn modelId="{0CB767FE-1F0C-9F43-8464-01A85D9600F4}" type="presParOf" srcId="{CD121664-B87B-D647-A9B4-4683914D4F34}" destId="{4DB26591-3BBA-2F4E-984E-D6F5F411DF6D}" srcOrd="1" destOrd="0" presId="urn:microsoft.com/office/officeart/2005/8/layout/hierarchy3"/>
    <dgm:cxn modelId="{7EE4E6C7-F2F6-944D-AB1C-3460E101019F}" type="presParOf" srcId="{4DB26591-3BBA-2F4E-984E-D6F5F411DF6D}" destId="{DD56AEF5-5ACC-5C47-B7D1-124ABCABA067}" srcOrd="0" destOrd="0" presId="urn:microsoft.com/office/officeart/2005/8/layout/hierarchy3"/>
    <dgm:cxn modelId="{80786573-5344-D240-AAAF-BEF116116345}" type="presParOf" srcId="{4DB26591-3BBA-2F4E-984E-D6F5F411DF6D}" destId="{2E8BE501-7011-9146-BF75-545C619BD038}" srcOrd="1" destOrd="0" presId="urn:microsoft.com/office/officeart/2005/8/layout/hierarchy3"/>
    <dgm:cxn modelId="{B75055D2-E4F9-B74E-A86E-055D7CA68A34}" type="presParOf" srcId="{4DB26591-3BBA-2F4E-984E-D6F5F411DF6D}" destId="{FA5FA4DB-F75A-D04D-BBF7-9A90BC0D128C}" srcOrd="2" destOrd="0" presId="urn:microsoft.com/office/officeart/2005/8/layout/hierarchy3"/>
    <dgm:cxn modelId="{29EA35FA-59B6-A444-AB34-5C81FD201AB1}" type="presParOf" srcId="{4DB26591-3BBA-2F4E-984E-D6F5F411DF6D}" destId="{D51B9742-DAE1-6445-BA08-7B736A0DDF52}" srcOrd="3" destOrd="0" presId="urn:microsoft.com/office/officeart/2005/8/layout/hierarchy3"/>
    <dgm:cxn modelId="{DB393DD9-B895-1641-8424-74CA62FF13F9}" type="presParOf" srcId="{4DB26591-3BBA-2F4E-984E-D6F5F411DF6D}" destId="{72040C19-05FB-FD4B-A333-542FAAC62A96}" srcOrd="4" destOrd="0" presId="urn:microsoft.com/office/officeart/2005/8/layout/hierarchy3"/>
    <dgm:cxn modelId="{1245F634-FECD-9F40-95EF-984EE5E127C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CF97C-CE4F-9240-84EB-E7473E9AF722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E389FE9A-1925-E04B-82EE-EB7EF0BF2784}" type="presOf" srcId="{79AEF289-E912-7642-B16B-C12005DD4C4B}" destId="{3ED6D0A7-999E-6947-9529-FF328DAE2CEA}" srcOrd="0" destOrd="0" presId="urn:microsoft.com/office/officeart/2005/8/layout/hierarchy3"/>
    <dgm:cxn modelId="{6EC6ABB8-3BE4-624F-9CE1-E0E602D83B42}" type="presOf" srcId="{A0263D00-934A-E543-9E38-D083CA80995E}" destId="{587175CC-D5FA-2045-BCB0-E9F19AAAB2FE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26E7E8-8529-3A44-BAB5-6E1A12436AE9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2551175-C4F0-234A-A417-EFA48B10F363}" type="presOf" srcId="{CDB5D2CA-B787-6649-A7B3-2DD9E2C94C41}" destId="{FEE9BDF1-02CA-D644-9049-B0014EE793A1}" srcOrd="0" destOrd="0" presId="urn:microsoft.com/office/officeart/2005/8/layout/hierarchy3"/>
    <dgm:cxn modelId="{21727193-A982-FE45-918F-0942AC451A4F}" type="presOf" srcId="{9299CB15-2860-404F-9DE5-1D5142F57BE1}" destId="{2E8BE501-7011-9146-BF75-545C619BD038}" srcOrd="0" destOrd="0" presId="urn:microsoft.com/office/officeart/2005/8/layout/hierarchy3"/>
    <dgm:cxn modelId="{1694D902-98AB-764C-91E2-2BBBBE304E02}" type="presOf" srcId="{9225A0EB-2A55-044E-A1C9-E41DF2469804}" destId="{D51B9742-DAE1-6445-BA08-7B736A0DDF52}" srcOrd="0" destOrd="0" presId="urn:microsoft.com/office/officeart/2005/8/layout/hierarchy3"/>
    <dgm:cxn modelId="{6E78DBDC-4ED8-5A4A-85D6-DC628F3012A8}" type="presOf" srcId="{99F3CAB7-21B0-7F4F-9F31-B484156E65DC}" destId="{FA5FA4DB-F75A-D04D-BBF7-9A90BC0D128C}" srcOrd="0" destOrd="0" presId="urn:microsoft.com/office/officeart/2005/8/layout/hierarchy3"/>
    <dgm:cxn modelId="{0CC5F60A-50AC-154A-8CED-ED9E6D1D5797}" type="presOf" srcId="{A0263D00-934A-E543-9E38-D083CA80995E}" destId="{3337362B-83CC-6F48-B5BC-39063F693754}" srcOrd="1" destOrd="0" presId="urn:microsoft.com/office/officeart/2005/8/layout/hierarchy3"/>
    <dgm:cxn modelId="{C2CD7450-BB0C-BE4F-B1B9-0969C69213A9}" type="presParOf" srcId="{FEE9BDF1-02CA-D644-9049-B0014EE793A1}" destId="{CD121664-B87B-D647-A9B4-4683914D4F34}" srcOrd="0" destOrd="0" presId="urn:microsoft.com/office/officeart/2005/8/layout/hierarchy3"/>
    <dgm:cxn modelId="{8AF86B24-D181-A94F-80DD-90BFF16A7933}" type="presParOf" srcId="{CD121664-B87B-D647-A9B4-4683914D4F34}" destId="{281F30CA-C655-4948-B85C-F4BDCA785128}" srcOrd="0" destOrd="0" presId="urn:microsoft.com/office/officeart/2005/8/layout/hierarchy3"/>
    <dgm:cxn modelId="{9EC0316C-2F0B-1143-8BDF-6507B2E0A32D}" type="presParOf" srcId="{281F30CA-C655-4948-B85C-F4BDCA785128}" destId="{587175CC-D5FA-2045-BCB0-E9F19AAAB2FE}" srcOrd="0" destOrd="0" presId="urn:microsoft.com/office/officeart/2005/8/layout/hierarchy3"/>
    <dgm:cxn modelId="{2A84E936-3998-D043-8F66-1BDD96604964}" type="presParOf" srcId="{281F30CA-C655-4948-B85C-F4BDCA785128}" destId="{3337362B-83CC-6F48-B5BC-39063F693754}" srcOrd="1" destOrd="0" presId="urn:microsoft.com/office/officeart/2005/8/layout/hierarchy3"/>
    <dgm:cxn modelId="{5E595E8A-FE1D-194B-A248-77552DC6A55C}" type="presParOf" srcId="{CD121664-B87B-D647-A9B4-4683914D4F34}" destId="{4DB26591-3BBA-2F4E-984E-D6F5F411DF6D}" srcOrd="1" destOrd="0" presId="urn:microsoft.com/office/officeart/2005/8/layout/hierarchy3"/>
    <dgm:cxn modelId="{5BAD36AC-B731-3144-8F1E-77F6F62A601F}" type="presParOf" srcId="{4DB26591-3BBA-2F4E-984E-D6F5F411DF6D}" destId="{DD56AEF5-5ACC-5C47-B7D1-124ABCABA067}" srcOrd="0" destOrd="0" presId="urn:microsoft.com/office/officeart/2005/8/layout/hierarchy3"/>
    <dgm:cxn modelId="{2C62EAD5-A12E-0B4C-9F09-089530C5C7CE}" type="presParOf" srcId="{4DB26591-3BBA-2F4E-984E-D6F5F411DF6D}" destId="{2E8BE501-7011-9146-BF75-545C619BD038}" srcOrd="1" destOrd="0" presId="urn:microsoft.com/office/officeart/2005/8/layout/hierarchy3"/>
    <dgm:cxn modelId="{C7F1877C-2C12-A945-B5F4-0864ECDF2724}" type="presParOf" srcId="{4DB26591-3BBA-2F4E-984E-D6F5F411DF6D}" destId="{FA5FA4DB-F75A-D04D-BBF7-9A90BC0D128C}" srcOrd="2" destOrd="0" presId="urn:microsoft.com/office/officeart/2005/8/layout/hierarchy3"/>
    <dgm:cxn modelId="{1A7A7D28-4D13-AC40-B825-56FED099ADF5}" type="presParOf" srcId="{4DB26591-3BBA-2F4E-984E-D6F5F411DF6D}" destId="{D51B9742-DAE1-6445-BA08-7B736A0DDF52}" srcOrd="3" destOrd="0" presId="urn:microsoft.com/office/officeart/2005/8/layout/hierarchy3"/>
    <dgm:cxn modelId="{9742028A-FD56-3544-B3EE-6D1878C41B95}" type="presParOf" srcId="{4DB26591-3BBA-2F4E-984E-D6F5F411DF6D}" destId="{72040C19-05FB-FD4B-A333-542FAAC62A96}" srcOrd="4" destOrd="0" presId="urn:microsoft.com/office/officeart/2005/8/layout/hierarchy3"/>
    <dgm:cxn modelId="{A7B9C53A-0E8F-A242-AAC3-8A85769E2E7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BAF1B9-622A-5149-B134-098B66308F5D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AB818D6-127E-0E4B-AA36-7C1F05493C3B}" type="presOf" srcId="{9299CB15-2860-404F-9DE5-1D5142F57BE1}" destId="{2E8BE501-7011-9146-BF75-545C619BD038}" srcOrd="0" destOrd="0" presId="urn:microsoft.com/office/officeart/2005/8/layout/hierarchy3"/>
    <dgm:cxn modelId="{E3B11A10-7CE5-5A43-97E2-99E7EF5DE4E9}" type="presOf" srcId="{CDB5D2CA-B787-6649-A7B3-2DD9E2C94C41}" destId="{FEE9BDF1-02CA-D644-9049-B0014EE793A1}" srcOrd="0" destOrd="0" presId="urn:microsoft.com/office/officeart/2005/8/layout/hierarchy3"/>
    <dgm:cxn modelId="{A401C1A4-0A23-F84C-9988-CBE8AC1555C2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07E2975-E733-3745-8900-7BC1AE7740E1}" type="presOf" srcId="{79AEF289-E912-7642-B16B-C12005DD4C4B}" destId="{3ED6D0A7-999E-6947-9529-FF328DAE2CEA}" srcOrd="0" destOrd="0" presId="urn:microsoft.com/office/officeart/2005/8/layout/hierarchy3"/>
    <dgm:cxn modelId="{87867CD7-5D2A-264B-A23B-72C009C031C7}" type="presOf" srcId="{9225A0EB-2A55-044E-A1C9-E41DF2469804}" destId="{D51B9742-DAE1-6445-BA08-7B736A0DDF52}" srcOrd="0" destOrd="0" presId="urn:microsoft.com/office/officeart/2005/8/layout/hierarchy3"/>
    <dgm:cxn modelId="{6F45BB98-164C-5A49-A2DB-5F92BE1D9B12}" type="presOf" srcId="{748BBCF8-65EE-2E49-BF9C-2061F6BA481B}" destId="{DD56AEF5-5ACC-5C47-B7D1-124ABCABA067}" srcOrd="0" destOrd="0" presId="urn:microsoft.com/office/officeart/2005/8/layout/hierarchy3"/>
    <dgm:cxn modelId="{5CB34291-745D-E141-A6E2-F0AEDE809D1A}" type="presOf" srcId="{A0263D00-934A-E543-9E38-D083CA80995E}" destId="{587175CC-D5FA-2045-BCB0-E9F19AAAB2FE}" srcOrd="0" destOrd="0" presId="urn:microsoft.com/office/officeart/2005/8/layout/hierarchy3"/>
    <dgm:cxn modelId="{648E47C4-4701-9E45-932D-FD4CCADBA95D}" type="presOf" srcId="{E4EF5358-0D3A-2F47-B10B-4C75BA066055}" destId="{72040C19-05FB-FD4B-A333-542FAAC62A96}" srcOrd="0" destOrd="0" presId="urn:microsoft.com/office/officeart/2005/8/layout/hierarchy3"/>
    <dgm:cxn modelId="{3ED55661-961F-5744-8A5D-C411669076B7}" type="presParOf" srcId="{FEE9BDF1-02CA-D644-9049-B0014EE793A1}" destId="{CD121664-B87B-D647-A9B4-4683914D4F34}" srcOrd="0" destOrd="0" presId="urn:microsoft.com/office/officeart/2005/8/layout/hierarchy3"/>
    <dgm:cxn modelId="{71FF94BB-13DC-AC48-8B8A-5775F9D30ABC}" type="presParOf" srcId="{CD121664-B87B-D647-A9B4-4683914D4F34}" destId="{281F30CA-C655-4948-B85C-F4BDCA785128}" srcOrd="0" destOrd="0" presId="urn:microsoft.com/office/officeart/2005/8/layout/hierarchy3"/>
    <dgm:cxn modelId="{010B449B-D89F-924C-A4C7-60E64B143E1B}" type="presParOf" srcId="{281F30CA-C655-4948-B85C-F4BDCA785128}" destId="{587175CC-D5FA-2045-BCB0-E9F19AAAB2FE}" srcOrd="0" destOrd="0" presId="urn:microsoft.com/office/officeart/2005/8/layout/hierarchy3"/>
    <dgm:cxn modelId="{5C98FEB6-9BB3-8C41-B478-4CECE9735D76}" type="presParOf" srcId="{281F30CA-C655-4948-B85C-F4BDCA785128}" destId="{3337362B-83CC-6F48-B5BC-39063F693754}" srcOrd="1" destOrd="0" presId="urn:microsoft.com/office/officeart/2005/8/layout/hierarchy3"/>
    <dgm:cxn modelId="{BC919CD4-EC27-764F-87C1-645CDFD07BA8}" type="presParOf" srcId="{CD121664-B87B-D647-A9B4-4683914D4F34}" destId="{4DB26591-3BBA-2F4E-984E-D6F5F411DF6D}" srcOrd="1" destOrd="0" presId="urn:microsoft.com/office/officeart/2005/8/layout/hierarchy3"/>
    <dgm:cxn modelId="{DECF1948-2240-7B4E-AB78-091EBF1FB4EF}" type="presParOf" srcId="{4DB26591-3BBA-2F4E-984E-D6F5F411DF6D}" destId="{DD56AEF5-5ACC-5C47-B7D1-124ABCABA067}" srcOrd="0" destOrd="0" presId="urn:microsoft.com/office/officeart/2005/8/layout/hierarchy3"/>
    <dgm:cxn modelId="{4AB4877C-C4CF-8647-88DD-3DCEDD044890}" type="presParOf" srcId="{4DB26591-3BBA-2F4E-984E-D6F5F411DF6D}" destId="{2E8BE501-7011-9146-BF75-545C619BD038}" srcOrd="1" destOrd="0" presId="urn:microsoft.com/office/officeart/2005/8/layout/hierarchy3"/>
    <dgm:cxn modelId="{1CDF1F43-00EB-4D4E-B08A-2FCD8C0A6ACC}" type="presParOf" srcId="{4DB26591-3BBA-2F4E-984E-D6F5F411DF6D}" destId="{FA5FA4DB-F75A-D04D-BBF7-9A90BC0D128C}" srcOrd="2" destOrd="0" presId="urn:microsoft.com/office/officeart/2005/8/layout/hierarchy3"/>
    <dgm:cxn modelId="{002F038E-F1A4-8D41-80DC-DF2AAA7977E0}" type="presParOf" srcId="{4DB26591-3BBA-2F4E-984E-D6F5F411DF6D}" destId="{D51B9742-DAE1-6445-BA08-7B736A0DDF52}" srcOrd="3" destOrd="0" presId="urn:microsoft.com/office/officeart/2005/8/layout/hierarchy3"/>
    <dgm:cxn modelId="{B743EF62-C627-8648-92C7-2385A118B3AF}" type="presParOf" srcId="{4DB26591-3BBA-2F4E-984E-D6F5F411DF6D}" destId="{72040C19-05FB-FD4B-A333-542FAAC62A96}" srcOrd="4" destOrd="0" presId="urn:microsoft.com/office/officeart/2005/8/layout/hierarchy3"/>
    <dgm:cxn modelId="{E9151F9E-CFB7-6248-AA9A-AAE225C6AA6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6006F-65E6-C84D-8F8A-14D9AF2B3D0E}" type="presOf" srcId="{748BBCF8-65EE-2E49-BF9C-2061F6BA481B}" destId="{DD56AEF5-5ACC-5C47-B7D1-124ABCABA067}" srcOrd="0" destOrd="0" presId="urn:microsoft.com/office/officeart/2005/8/layout/hierarchy3"/>
    <dgm:cxn modelId="{4DC2BB57-DA04-4D40-994F-A703A2B50835}" type="presOf" srcId="{CDB5D2CA-B787-6649-A7B3-2DD9E2C94C41}" destId="{FEE9BDF1-02CA-D644-9049-B0014EE793A1}" srcOrd="0" destOrd="0" presId="urn:microsoft.com/office/officeart/2005/8/layout/hierarchy3"/>
    <dgm:cxn modelId="{1CB3B17B-9DD3-B54B-8CCE-7907E455E10E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88110C1-9A55-964D-B93E-F7FB7FE8CB58}" type="presOf" srcId="{A0263D00-934A-E543-9E38-D083CA80995E}" destId="{587175CC-D5FA-2045-BCB0-E9F19AAAB2FE}" srcOrd="0" destOrd="0" presId="urn:microsoft.com/office/officeart/2005/8/layout/hierarchy3"/>
    <dgm:cxn modelId="{9179AB2F-110D-294C-812C-43E4DA526393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9C596C39-901C-7E4E-9FC6-AF7A9E71D200}" type="presOf" srcId="{79AEF289-E912-7642-B16B-C12005DD4C4B}" destId="{3ED6D0A7-999E-6947-9529-FF328DAE2CEA}" srcOrd="0" destOrd="0" presId="urn:microsoft.com/office/officeart/2005/8/layout/hierarchy3"/>
    <dgm:cxn modelId="{04260AE4-FEC3-8449-A529-406859727E3D}" type="presOf" srcId="{A0263D00-934A-E543-9E38-D083CA80995E}" destId="{3337362B-83CC-6F48-B5BC-39063F693754}" srcOrd="1" destOrd="0" presId="urn:microsoft.com/office/officeart/2005/8/layout/hierarchy3"/>
    <dgm:cxn modelId="{B551E594-A321-AC42-8680-5B9064178E0A}" type="presOf" srcId="{9299CB15-2860-404F-9DE5-1D5142F57BE1}" destId="{2E8BE501-7011-9146-BF75-545C619BD038}" srcOrd="0" destOrd="0" presId="urn:microsoft.com/office/officeart/2005/8/layout/hierarchy3"/>
    <dgm:cxn modelId="{291F0E0D-97B3-494D-AD52-FDDC738CF976}" type="presOf" srcId="{E4EF5358-0D3A-2F47-B10B-4C75BA066055}" destId="{72040C19-05FB-FD4B-A333-542FAAC62A96}" srcOrd="0" destOrd="0" presId="urn:microsoft.com/office/officeart/2005/8/layout/hierarchy3"/>
    <dgm:cxn modelId="{43F2FE19-FBED-E24A-9CBB-2A1A5CC96858}" type="presParOf" srcId="{FEE9BDF1-02CA-D644-9049-B0014EE793A1}" destId="{CD121664-B87B-D647-A9B4-4683914D4F34}" srcOrd="0" destOrd="0" presId="urn:microsoft.com/office/officeart/2005/8/layout/hierarchy3"/>
    <dgm:cxn modelId="{465230A4-7E76-5C46-99EE-0A94707410DA}" type="presParOf" srcId="{CD121664-B87B-D647-A9B4-4683914D4F34}" destId="{281F30CA-C655-4948-B85C-F4BDCA785128}" srcOrd="0" destOrd="0" presId="urn:microsoft.com/office/officeart/2005/8/layout/hierarchy3"/>
    <dgm:cxn modelId="{21DC3F1B-A838-9641-8C6C-4D61056E676A}" type="presParOf" srcId="{281F30CA-C655-4948-B85C-F4BDCA785128}" destId="{587175CC-D5FA-2045-BCB0-E9F19AAAB2FE}" srcOrd="0" destOrd="0" presId="urn:microsoft.com/office/officeart/2005/8/layout/hierarchy3"/>
    <dgm:cxn modelId="{13ECFE89-AC2E-804A-A88B-F09B44DA8F01}" type="presParOf" srcId="{281F30CA-C655-4948-B85C-F4BDCA785128}" destId="{3337362B-83CC-6F48-B5BC-39063F693754}" srcOrd="1" destOrd="0" presId="urn:microsoft.com/office/officeart/2005/8/layout/hierarchy3"/>
    <dgm:cxn modelId="{404563D2-6457-F440-ACFC-A32D25CEF733}" type="presParOf" srcId="{CD121664-B87B-D647-A9B4-4683914D4F34}" destId="{4DB26591-3BBA-2F4E-984E-D6F5F411DF6D}" srcOrd="1" destOrd="0" presId="urn:microsoft.com/office/officeart/2005/8/layout/hierarchy3"/>
    <dgm:cxn modelId="{349AB035-85CF-954E-9E4C-9F609EA91DE2}" type="presParOf" srcId="{4DB26591-3BBA-2F4E-984E-D6F5F411DF6D}" destId="{DD56AEF5-5ACC-5C47-B7D1-124ABCABA067}" srcOrd="0" destOrd="0" presId="urn:microsoft.com/office/officeart/2005/8/layout/hierarchy3"/>
    <dgm:cxn modelId="{2CAAA6C8-80E4-F84F-9E59-83DE84C5A5BD}" type="presParOf" srcId="{4DB26591-3BBA-2F4E-984E-D6F5F411DF6D}" destId="{2E8BE501-7011-9146-BF75-545C619BD038}" srcOrd="1" destOrd="0" presId="urn:microsoft.com/office/officeart/2005/8/layout/hierarchy3"/>
    <dgm:cxn modelId="{25B570D0-5640-3748-B710-2A2F87893186}" type="presParOf" srcId="{4DB26591-3BBA-2F4E-984E-D6F5F411DF6D}" destId="{FA5FA4DB-F75A-D04D-BBF7-9A90BC0D128C}" srcOrd="2" destOrd="0" presId="urn:microsoft.com/office/officeart/2005/8/layout/hierarchy3"/>
    <dgm:cxn modelId="{FCD0964D-918A-FF47-8BC6-C7C54C02CBB8}" type="presParOf" srcId="{4DB26591-3BBA-2F4E-984E-D6F5F411DF6D}" destId="{D51B9742-DAE1-6445-BA08-7B736A0DDF52}" srcOrd="3" destOrd="0" presId="urn:microsoft.com/office/officeart/2005/8/layout/hierarchy3"/>
    <dgm:cxn modelId="{FAECE8C0-F4C9-E449-BBCA-FA41D3F2ADA5}" type="presParOf" srcId="{4DB26591-3BBA-2F4E-984E-D6F5F411DF6D}" destId="{72040C19-05FB-FD4B-A333-542FAAC62A96}" srcOrd="4" destOrd="0" presId="urn:microsoft.com/office/officeart/2005/8/layout/hierarchy3"/>
    <dgm:cxn modelId="{FFF7B513-A33A-E648-9B42-DBF28D7A99E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934D0-717A-2C42-93ED-A3B84C8B0652}" type="presOf" srcId="{CDB5D2CA-B787-6649-A7B3-2DD9E2C94C41}" destId="{FEE9BDF1-02CA-D644-9049-B0014EE793A1}" srcOrd="0" destOrd="0" presId="urn:microsoft.com/office/officeart/2005/8/layout/hierarchy3"/>
    <dgm:cxn modelId="{33F110D4-D92B-C242-B1DF-B7A686456D9D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9E0EBDC-A813-794B-AD33-971EE646FFF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A406735-29DA-1249-BA42-046BD1FB74F2}" type="presOf" srcId="{E4EF5358-0D3A-2F47-B10B-4C75BA066055}" destId="{72040C19-05FB-FD4B-A333-542FAAC62A96}" srcOrd="0" destOrd="0" presId="urn:microsoft.com/office/officeart/2005/8/layout/hierarchy3"/>
    <dgm:cxn modelId="{2AABB42C-B257-0445-AB29-B010013CF957}" type="presOf" srcId="{A0263D00-934A-E543-9E38-D083CA80995E}" destId="{3337362B-83CC-6F48-B5BC-39063F693754}" srcOrd="1" destOrd="0" presId="urn:microsoft.com/office/officeart/2005/8/layout/hierarchy3"/>
    <dgm:cxn modelId="{E6FA494B-2462-9546-AAEE-39B61DE6DA8B}" type="presOf" srcId="{99F3CAB7-21B0-7F4F-9F31-B484156E65DC}" destId="{FA5FA4DB-F75A-D04D-BBF7-9A90BC0D128C}" srcOrd="0" destOrd="0" presId="urn:microsoft.com/office/officeart/2005/8/layout/hierarchy3"/>
    <dgm:cxn modelId="{2F86FAFA-5707-4347-83D5-74FE15D6350A}" type="presOf" srcId="{A0263D00-934A-E543-9E38-D083CA80995E}" destId="{587175CC-D5FA-2045-BCB0-E9F19AAAB2FE}" srcOrd="0" destOrd="0" presId="urn:microsoft.com/office/officeart/2005/8/layout/hierarchy3"/>
    <dgm:cxn modelId="{5D3FEF6C-8414-4141-9C3E-CECA33FB72AF}" type="presOf" srcId="{9299CB15-2860-404F-9DE5-1D5142F57BE1}" destId="{2E8BE501-7011-9146-BF75-545C619BD038}" srcOrd="0" destOrd="0" presId="urn:microsoft.com/office/officeart/2005/8/layout/hierarchy3"/>
    <dgm:cxn modelId="{3B9E089C-DC62-A94C-A244-AA76920F8AF6}" type="presOf" srcId="{79AEF289-E912-7642-B16B-C12005DD4C4B}" destId="{3ED6D0A7-999E-6947-9529-FF328DAE2CEA}" srcOrd="0" destOrd="0" presId="urn:microsoft.com/office/officeart/2005/8/layout/hierarchy3"/>
    <dgm:cxn modelId="{953D3F7E-5F73-F04F-86BF-92229DFE7631}" type="presParOf" srcId="{FEE9BDF1-02CA-D644-9049-B0014EE793A1}" destId="{CD121664-B87B-D647-A9B4-4683914D4F34}" srcOrd="0" destOrd="0" presId="urn:microsoft.com/office/officeart/2005/8/layout/hierarchy3"/>
    <dgm:cxn modelId="{8CB9ABE6-3E97-5C42-949B-CE04B3394219}" type="presParOf" srcId="{CD121664-B87B-D647-A9B4-4683914D4F34}" destId="{281F30CA-C655-4948-B85C-F4BDCA785128}" srcOrd="0" destOrd="0" presId="urn:microsoft.com/office/officeart/2005/8/layout/hierarchy3"/>
    <dgm:cxn modelId="{499BF03F-FC46-E840-B77C-96F092289843}" type="presParOf" srcId="{281F30CA-C655-4948-B85C-F4BDCA785128}" destId="{587175CC-D5FA-2045-BCB0-E9F19AAAB2FE}" srcOrd="0" destOrd="0" presId="urn:microsoft.com/office/officeart/2005/8/layout/hierarchy3"/>
    <dgm:cxn modelId="{6DDF4115-2E60-B147-B816-C605C7A4A2AE}" type="presParOf" srcId="{281F30CA-C655-4948-B85C-F4BDCA785128}" destId="{3337362B-83CC-6F48-B5BC-39063F693754}" srcOrd="1" destOrd="0" presId="urn:microsoft.com/office/officeart/2005/8/layout/hierarchy3"/>
    <dgm:cxn modelId="{B0D09C83-179F-E343-9904-B738C88CFAD9}" type="presParOf" srcId="{CD121664-B87B-D647-A9B4-4683914D4F34}" destId="{4DB26591-3BBA-2F4E-984E-D6F5F411DF6D}" srcOrd="1" destOrd="0" presId="urn:microsoft.com/office/officeart/2005/8/layout/hierarchy3"/>
    <dgm:cxn modelId="{7B63349E-338A-FF45-ACCF-31DA6E11F716}" type="presParOf" srcId="{4DB26591-3BBA-2F4E-984E-D6F5F411DF6D}" destId="{DD56AEF5-5ACC-5C47-B7D1-124ABCABA067}" srcOrd="0" destOrd="0" presId="urn:microsoft.com/office/officeart/2005/8/layout/hierarchy3"/>
    <dgm:cxn modelId="{B53355C1-C095-4045-A561-E20761F84EF9}" type="presParOf" srcId="{4DB26591-3BBA-2F4E-984E-D6F5F411DF6D}" destId="{2E8BE501-7011-9146-BF75-545C619BD038}" srcOrd="1" destOrd="0" presId="urn:microsoft.com/office/officeart/2005/8/layout/hierarchy3"/>
    <dgm:cxn modelId="{8C533E68-5BF4-D145-BDCE-E7D051F27585}" type="presParOf" srcId="{4DB26591-3BBA-2F4E-984E-D6F5F411DF6D}" destId="{FA5FA4DB-F75A-D04D-BBF7-9A90BC0D128C}" srcOrd="2" destOrd="0" presId="urn:microsoft.com/office/officeart/2005/8/layout/hierarchy3"/>
    <dgm:cxn modelId="{C94449F4-F50C-9A4D-99FB-5316C60D2AB2}" type="presParOf" srcId="{4DB26591-3BBA-2F4E-984E-D6F5F411DF6D}" destId="{D51B9742-DAE1-6445-BA08-7B736A0DDF52}" srcOrd="3" destOrd="0" presId="urn:microsoft.com/office/officeart/2005/8/layout/hierarchy3"/>
    <dgm:cxn modelId="{076F6415-5B40-934E-B72B-7B0B13FC6159}" type="presParOf" srcId="{4DB26591-3BBA-2F4E-984E-D6F5F411DF6D}" destId="{72040C19-05FB-FD4B-A333-542FAAC62A96}" srcOrd="4" destOrd="0" presId="urn:microsoft.com/office/officeart/2005/8/layout/hierarchy3"/>
    <dgm:cxn modelId="{6EE57C4C-9803-384C-8906-BF590A25483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8599E86C-250D-8C48-8931-4D5A75C41CCB}" type="presOf" srcId="{79AEF289-E912-7642-B16B-C12005DD4C4B}" destId="{3ED6D0A7-999E-6947-9529-FF328DAE2CEA}" srcOrd="0" destOrd="0" presId="urn:microsoft.com/office/officeart/2005/8/layout/hierarchy3"/>
    <dgm:cxn modelId="{60BE1FEC-3131-A54A-A851-24B976D38A6C}" type="presOf" srcId="{A0263D00-934A-E543-9E38-D083CA80995E}" destId="{587175CC-D5FA-2045-BCB0-E9F19AAAB2FE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F253113-CEB8-1C4A-BF1F-6F9A1E8B3AC7}" type="presOf" srcId="{A0263D00-934A-E543-9E38-D083CA80995E}" destId="{3337362B-83CC-6F48-B5BC-39063F693754}" srcOrd="1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C189F9-E47F-764D-BC20-6AA971F95586}" type="presOf" srcId="{9225A0EB-2A55-044E-A1C9-E41DF2469804}" destId="{D51B9742-DAE1-6445-BA08-7B736A0DDF52}" srcOrd="0" destOrd="0" presId="urn:microsoft.com/office/officeart/2005/8/layout/hierarchy3"/>
    <dgm:cxn modelId="{3BB1B830-E062-D542-A949-C7D5CC19DD65}" type="presOf" srcId="{E4EF5358-0D3A-2F47-B10B-4C75BA066055}" destId="{72040C19-05FB-FD4B-A333-542FAAC62A96}" srcOrd="0" destOrd="0" presId="urn:microsoft.com/office/officeart/2005/8/layout/hierarchy3"/>
    <dgm:cxn modelId="{2DC09C8E-A204-334C-9BDE-993EEE8D396B}" type="presOf" srcId="{CDB5D2CA-B787-6649-A7B3-2DD9E2C94C41}" destId="{FEE9BDF1-02CA-D644-9049-B0014EE793A1}" srcOrd="0" destOrd="0" presId="urn:microsoft.com/office/officeart/2005/8/layout/hierarchy3"/>
    <dgm:cxn modelId="{23F74BE7-5492-DB42-933B-F184B66D47FC}" type="presOf" srcId="{9299CB15-2860-404F-9DE5-1D5142F57BE1}" destId="{2E8BE501-7011-9146-BF75-545C619BD038}" srcOrd="0" destOrd="0" presId="urn:microsoft.com/office/officeart/2005/8/layout/hierarchy3"/>
    <dgm:cxn modelId="{0F789CA6-FD76-6D46-974F-2ABF089CB9E7}" type="presOf" srcId="{748BBCF8-65EE-2E49-BF9C-2061F6BA481B}" destId="{DD56AEF5-5ACC-5C47-B7D1-124ABCABA067}" srcOrd="0" destOrd="0" presId="urn:microsoft.com/office/officeart/2005/8/layout/hierarchy3"/>
    <dgm:cxn modelId="{50A24C51-C0E0-6D45-BAB5-03D832321F1C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F21A6934-211E-8F49-A194-00AA74DA0CD7}" type="presParOf" srcId="{FEE9BDF1-02CA-D644-9049-B0014EE793A1}" destId="{CD121664-B87B-D647-A9B4-4683914D4F34}" srcOrd="0" destOrd="0" presId="urn:microsoft.com/office/officeart/2005/8/layout/hierarchy3"/>
    <dgm:cxn modelId="{CEFD64E8-AAEF-5D4A-81C5-2FEFC579B12C}" type="presParOf" srcId="{CD121664-B87B-D647-A9B4-4683914D4F34}" destId="{281F30CA-C655-4948-B85C-F4BDCA785128}" srcOrd="0" destOrd="0" presId="urn:microsoft.com/office/officeart/2005/8/layout/hierarchy3"/>
    <dgm:cxn modelId="{FC2C95B5-2B6C-9F49-AEC2-02A7B1F1DE22}" type="presParOf" srcId="{281F30CA-C655-4948-B85C-F4BDCA785128}" destId="{587175CC-D5FA-2045-BCB0-E9F19AAAB2FE}" srcOrd="0" destOrd="0" presId="urn:microsoft.com/office/officeart/2005/8/layout/hierarchy3"/>
    <dgm:cxn modelId="{1C046DFB-3187-464B-8B6E-87BE6F6D84B2}" type="presParOf" srcId="{281F30CA-C655-4948-B85C-F4BDCA785128}" destId="{3337362B-83CC-6F48-B5BC-39063F693754}" srcOrd="1" destOrd="0" presId="urn:microsoft.com/office/officeart/2005/8/layout/hierarchy3"/>
    <dgm:cxn modelId="{A3CC8BCE-B0A0-8943-8948-EC24B67EA001}" type="presParOf" srcId="{CD121664-B87B-D647-A9B4-4683914D4F34}" destId="{4DB26591-3BBA-2F4E-984E-D6F5F411DF6D}" srcOrd="1" destOrd="0" presId="urn:microsoft.com/office/officeart/2005/8/layout/hierarchy3"/>
    <dgm:cxn modelId="{A161C09E-D792-FB4E-AE15-E034D453F592}" type="presParOf" srcId="{4DB26591-3BBA-2F4E-984E-D6F5F411DF6D}" destId="{DD56AEF5-5ACC-5C47-B7D1-124ABCABA067}" srcOrd="0" destOrd="0" presId="urn:microsoft.com/office/officeart/2005/8/layout/hierarchy3"/>
    <dgm:cxn modelId="{3A88A028-79B6-3745-B709-B63497F73518}" type="presParOf" srcId="{4DB26591-3BBA-2F4E-984E-D6F5F411DF6D}" destId="{2E8BE501-7011-9146-BF75-545C619BD038}" srcOrd="1" destOrd="0" presId="urn:microsoft.com/office/officeart/2005/8/layout/hierarchy3"/>
    <dgm:cxn modelId="{4BAD8DAB-36CF-5A40-BCDC-E8594DEF0E9E}" type="presParOf" srcId="{4DB26591-3BBA-2F4E-984E-D6F5F411DF6D}" destId="{FA5FA4DB-F75A-D04D-BBF7-9A90BC0D128C}" srcOrd="2" destOrd="0" presId="urn:microsoft.com/office/officeart/2005/8/layout/hierarchy3"/>
    <dgm:cxn modelId="{5E71877C-3EC3-7C43-8B9B-1596F38FFDFF}" type="presParOf" srcId="{4DB26591-3BBA-2F4E-984E-D6F5F411DF6D}" destId="{D51B9742-DAE1-6445-BA08-7B736A0DDF52}" srcOrd="3" destOrd="0" presId="urn:microsoft.com/office/officeart/2005/8/layout/hierarchy3"/>
    <dgm:cxn modelId="{7BB98077-E48D-3A4D-9ABE-DC5FD34E1D49}" type="presParOf" srcId="{4DB26591-3BBA-2F4E-984E-D6F5F411DF6D}" destId="{72040C19-05FB-FD4B-A333-542FAAC62A96}" srcOrd="4" destOrd="0" presId="urn:microsoft.com/office/officeart/2005/8/layout/hierarchy3"/>
    <dgm:cxn modelId="{EF019FA0-365B-2846-BD70-C8C3982EFE0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17EAC-5D28-A547-B505-44DE8C3C6505}" type="presOf" srcId="{A0263D00-934A-E543-9E38-D083CA80995E}" destId="{587175CC-D5FA-2045-BCB0-E9F19AAAB2FE}" srcOrd="0" destOrd="0" presId="urn:microsoft.com/office/officeart/2005/8/layout/hierarchy3"/>
    <dgm:cxn modelId="{7D5A2FAF-6887-8E4A-B3F8-1DD99BF4DEB6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3806E299-F581-E340-A26B-AC4E6E3518C0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0F994B6-A177-A946-B3C3-CD388259C97C}" type="presOf" srcId="{9299CB15-2860-404F-9DE5-1D5142F57BE1}" destId="{2E8BE501-7011-9146-BF75-545C619BD038}" srcOrd="0" destOrd="0" presId="urn:microsoft.com/office/officeart/2005/8/layout/hierarchy3"/>
    <dgm:cxn modelId="{139C6567-1D43-7447-AAA3-BA730E37EB13}" type="presOf" srcId="{E4EF5358-0D3A-2F47-B10B-4C75BA066055}" destId="{72040C19-05FB-FD4B-A333-542FAAC62A96}" srcOrd="0" destOrd="0" presId="urn:microsoft.com/office/officeart/2005/8/layout/hierarchy3"/>
    <dgm:cxn modelId="{7290A306-4915-AC48-80E6-9D95949CBA54}" type="presOf" srcId="{748BBCF8-65EE-2E49-BF9C-2061F6BA481B}" destId="{DD56AEF5-5ACC-5C47-B7D1-124ABCABA067}" srcOrd="0" destOrd="0" presId="urn:microsoft.com/office/officeart/2005/8/layout/hierarchy3"/>
    <dgm:cxn modelId="{583D156C-DBE4-B34C-8DF9-C11421A05C85}" type="presOf" srcId="{9225A0EB-2A55-044E-A1C9-E41DF2469804}" destId="{D51B9742-DAE1-6445-BA08-7B736A0DDF52}" srcOrd="0" destOrd="0" presId="urn:microsoft.com/office/officeart/2005/8/layout/hierarchy3"/>
    <dgm:cxn modelId="{AC4221BB-2E14-7E4B-A2C1-17B176312C2D}" type="presOf" srcId="{99F3CAB7-21B0-7F4F-9F31-B484156E65DC}" destId="{FA5FA4DB-F75A-D04D-BBF7-9A90BC0D128C}" srcOrd="0" destOrd="0" presId="urn:microsoft.com/office/officeart/2005/8/layout/hierarchy3"/>
    <dgm:cxn modelId="{3BFE456D-9FE2-BE47-BBAC-856AFBC57B43}" type="presOf" srcId="{79AEF289-E912-7642-B16B-C12005DD4C4B}" destId="{3ED6D0A7-999E-6947-9529-FF328DAE2CEA}" srcOrd="0" destOrd="0" presId="urn:microsoft.com/office/officeart/2005/8/layout/hierarchy3"/>
    <dgm:cxn modelId="{67E7F008-9193-914E-B7DC-A83F5E784A9D}" type="presParOf" srcId="{FEE9BDF1-02CA-D644-9049-B0014EE793A1}" destId="{CD121664-B87B-D647-A9B4-4683914D4F34}" srcOrd="0" destOrd="0" presId="urn:microsoft.com/office/officeart/2005/8/layout/hierarchy3"/>
    <dgm:cxn modelId="{D9A1F02D-CCEA-B041-85AB-38536911E74F}" type="presParOf" srcId="{CD121664-B87B-D647-A9B4-4683914D4F34}" destId="{281F30CA-C655-4948-B85C-F4BDCA785128}" srcOrd="0" destOrd="0" presId="urn:microsoft.com/office/officeart/2005/8/layout/hierarchy3"/>
    <dgm:cxn modelId="{2BCEB909-EC3D-6D46-AC5F-0B0474FBF88F}" type="presParOf" srcId="{281F30CA-C655-4948-B85C-F4BDCA785128}" destId="{587175CC-D5FA-2045-BCB0-E9F19AAAB2FE}" srcOrd="0" destOrd="0" presId="urn:microsoft.com/office/officeart/2005/8/layout/hierarchy3"/>
    <dgm:cxn modelId="{37A63A6A-3FF5-8E42-B9CA-A76B15641E62}" type="presParOf" srcId="{281F30CA-C655-4948-B85C-F4BDCA785128}" destId="{3337362B-83CC-6F48-B5BC-39063F693754}" srcOrd="1" destOrd="0" presId="urn:microsoft.com/office/officeart/2005/8/layout/hierarchy3"/>
    <dgm:cxn modelId="{80D729C4-3141-224C-A5E8-063792C3827D}" type="presParOf" srcId="{CD121664-B87B-D647-A9B4-4683914D4F34}" destId="{4DB26591-3BBA-2F4E-984E-D6F5F411DF6D}" srcOrd="1" destOrd="0" presId="urn:microsoft.com/office/officeart/2005/8/layout/hierarchy3"/>
    <dgm:cxn modelId="{43FFA792-01FE-AE47-9DFD-8DFBAAAC8207}" type="presParOf" srcId="{4DB26591-3BBA-2F4E-984E-D6F5F411DF6D}" destId="{DD56AEF5-5ACC-5C47-B7D1-124ABCABA067}" srcOrd="0" destOrd="0" presId="urn:microsoft.com/office/officeart/2005/8/layout/hierarchy3"/>
    <dgm:cxn modelId="{81C54040-C0E4-4349-842D-08E8300C9BF1}" type="presParOf" srcId="{4DB26591-3BBA-2F4E-984E-D6F5F411DF6D}" destId="{2E8BE501-7011-9146-BF75-545C619BD038}" srcOrd="1" destOrd="0" presId="urn:microsoft.com/office/officeart/2005/8/layout/hierarchy3"/>
    <dgm:cxn modelId="{7622E98C-B78D-7F4A-8319-FC7834B5787E}" type="presParOf" srcId="{4DB26591-3BBA-2F4E-984E-D6F5F411DF6D}" destId="{FA5FA4DB-F75A-D04D-BBF7-9A90BC0D128C}" srcOrd="2" destOrd="0" presId="urn:microsoft.com/office/officeart/2005/8/layout/hierarchy3"/>
    <dgm:cxn modelId="{4D2DDC5F-1572-C142-B265-E8C25A443D70}" type="presParOf" srcId="{4DB26591-3BBA-2F4E-984E-D6F5F411DF6D}" destId="{D51B9742-DAE1-6445-BA08-7B736A0DDF52}" srcOrd="3" destOrd="0" presId="urn:microsoft.com/office/officeart/2005/8/layout/hierarchy3"/>
    <dgm:cxn modelId="{29DFE126-4E2F-F940-BFE5-B097E8C7907C}" type="presParOf" srcId="{4DB26591-3BBA-2F4E-984E-D6F5F411DF6D}" destId="{72040C19-05FB-FD4B-A333-542FAAC62A96}" srcOrd="4" destOrd="0" presId="urn:microsoft.com/office/officeart/2005/8/layout/hierarchy3"/>
    <dgm:cxn modelId="{A3FD9A46-16DA-1548-AA37-1E4D43C519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3DAD3-8778-984A-A6DC-ADA6608CBE30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38581-1D72-F347-9F67-1F76AF47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BAF5-5204-E84C-B2FC-CDC124F0C3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Their</a:t>
            </a:r>
            <a:r>
              <a:rPr lang="en-US" baseline="0" dirty="0" smtClean="0"/>
              <a:t> concentrations range from near 0 at distant regions, such as the Arctic, to 2mg near the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Arctic: special concern because</a:t>
            </a:r>
            <a:r>
              <a:rPr lang="en-US" baseline="0" dirty="0" smtClean="0"/>
              <a:t> the climate there are more sensitive to BC (surface albedo effect)</a:t>
            </a:r>
            <a:endParaRPr lang="en-US" dirty="0" smtClean="0"/>
          </a:p>
          <a:p>
            <a:r>
              <a:rPr lang="en-US" dirty="0" smtClean="0"/>
              <a:t>Scales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differenct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of process comparison,</a:t>
            </a:r>
            <a:r>
              <a:rPr lang="en-US" baseline="0" dirty="0" smtClean="0"/>
              <a:t> separate individual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1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like MAM4 tends to have larger aging time scales (judging visually from the scatter plot). One reason for this could be: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PartMC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-MOSAIC includes aging by nitrate. MAM4 not.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7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4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SP2: HIPPO flight</a:t>
            </a:r>
            <a:r>
              <a:rPr lang="en-US" altLang="zh-CN" baseline="0" dirty="0" smtClean="0"/>
              <a:t> campaign, FAAM over Europe,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Arctic Ocean and continental Europe </a:t>
            </a:r>
            <a:endParaRPr lang="en-US" dirty="0" smtClean="0"/>
          </a:p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4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Currently, it is difficult to compare model simulated aging rates directly with observed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modes often reflect the way how the particles are brought into the atmosphere.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log-normal size distribution has the nice property that moment equations can be solved analytically! that’s how the equation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… can be written like this (plug in lognormal for n(ln 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Other model</a:t>
            </a:r>
            <a:r>
              <a:rPr lang="en-US" altLang="zh-CN" baseline="0" dirty="0" smtClean="0"/>
              <a:t> can have more modes. (e.g., MAM7)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325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0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78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3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7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901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3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3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250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6.xml"/><Relationship Id="rId20" Type="http://schemas.openxmlformats.org/officeDocument/2006/relationships/diagramLayout" Target="../diagrams/layout8.xml"/><Relationship Id="rId21" Type="http://schemas.openxmlformats.org/officeDocument/2006/relationships/diagramQuickStyle" Target="../diagrams/quickStyle8.xml"/><Relationship Id="rId22" Type="http://schemas.openxmlformats.org/officeDocument/2006/relationships/diagramColors" Target="../diagrams/colors8.xml"/><Relationship Id="rId23" Type="http://schemas.microsoft.com/office/2007/relationships/diagramDrawing" Target="../diagrams/drawing8.xml"/><Relationship Id="rId10" Type="http://schemas.openxmlformats.org/officeDocument/2006/relationships/diagramLayout" Target="../diagrams/layout6.xml"/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4" Type="http://schemas.openxmlformats.org/officeDocument/2006/relationships/diagramData" Target="../diagrams/data7.xml"/><Relationship Id="rId15" Type="http://schemas.openxmlformats.org/officeDocument/2006/relationships/diagramLayout" Target="../diagrams/layout7.xml"/><Relationship Id="rId16" Type="http://schemas.openxmlformats.org/officeDocument/2006/relationships/diagramQuickStyle" Target="../diagrams/quickStyle7.xml"/><Relationship Id="rId17" Type="http://schemas.openxmlformats.org/officeDocument/2006/relationships/diagramColors" Target="../diagrams/colors7.xml"/><Relationship Id="rId18" Type="http://schemas.microsoft.com/office/2007/relationships/diagramDrawing" Target="../diagrams/drawing7.xml"/><Relationship Id="rId19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4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0.xml"/><Relationship Id="rId20" Type="http://schemas.openxmlformats.org/officeDocument/2006/relationships/diagramLayout" Target="../diagrams/layout12.xml"/><Relationship Id="rId21" Type="http://schemas.openxmlformats.org/officeDocument/2006/relationships/diagramQuickStyle" Target="../diagrams/quickStyle12.xml"/><Relationship Id="rId22" Type="http://schemas.openxmlformats.org/officeDocument/2006/relationships/diagramColors" Target="../diagrams/colors12.xml"/><Relationship Id="rId23" Type="http://schemas.microsoft.com/office/2007/relationships/diagramDrawing" Target="../diagrams/drawing12.xml"/><Relationship Id="rId10" Type="http://schemas.openxmlformats.org/officeDocument/2006/relationships/diagramLayout" Target="../diagrams/layout10.xml"/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4" Type="http://schemas.openxmlformats.org/officeDocument/2006/relationships/diagramData" Target="../diagrams/data11.xml"/><Relationship Id="rId15" Type="http://schemas.openxmlformats.org/officeDocument/2006/relationships/diagramLayout" Target="../diagrams/layout11.xml"/><Relationship Id="rId16" Type="http://schemas.openxmlformats.org/officeDocument/2006/relationships/diagramQuickStyle" Target="../diagrams/quickStyle11.xml"/><Relationship Id="rId17" Type="http://schemas.openxmlformats.org/officeDocument/2006/relationships/diagramColors" Target="../diagrams/colors11.xml"/><Relationship Id="rId18" Type="http://schemas.microsoft.com/office/2007/relationships/diagramDrawing" Target="../diagrams/drawing11.xml"/><Relationship Id="rId19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4.xml"/><Relationship Id="rId20" Type="http://schemas.openxmlformats.org/officeDocument/2006/relationships/diagramLayout" Target="../diagrams/layout16.xml"/><Relationship Id="rId21" Type="http://schemas.openxmlformats.org/officeDocument/2006/relationships/diagramQuickStyle" Target="../diagrams/quickStyle16.xml"/><Relationship Id="rId22" Type="http://schemas.openxmlformats.org/officeDocument/2006/relationships/diagramColors" Target="../diagrams/colors16.xml"/><Relationship Id="rId23" Type="http://schemas.microsoft.com/office/2007/relationships/diagramDrawing" Target="../diagrams/drawing16.xml"/><Relationship Id="rId10" Type="http://schemas.openxmlformats.org/officeDocument/2006/relationships/diagramLayout" Target="../diagrams/layout14.xml"/><Relationship Id="rId11" Type="http://schemas.openxmlformats.org/officeDocument/2006/relationships/diagramQuickStyle" Target="../diagrams/quickStyle14.xml"/><Relationship Id="rId12" Type="http://schemas.openxmlformats.org/officeDocument/2006/relationships/diagramColors" Target="../diagrams/colors14.xml"/><Relationship Id="rId13" Type="http://schemas.microsoft.com/office/2007/relationships/diagramDrawing" Target="../diagrams/drawing14.xml"/><Relationship Id="rId14" Type="http://schemas.openxmlformats.org/officeDocument/2006/relationships/diagramData" Target="../diagrams/data15.xml"/><Relationship Id="rId15" Type="http://schemas.openxmlformats.org/officeDocument/2006/relationships/diagramLayout" Target="../diagrams/layout15.xml"/><Relationship Id="rId16" Type="http://schemas.openxmlformats.org/officeDocument/2006/relationships/diagramQuickStyle" Target="../diagrams/quickStyle15.xml"/><Relationship Id="rId17" Type="http://schemas.openxmlformats.org/officeDocument/2006/relationships/diagramColors" Target="../diagrams/colors15.xml"/><Relationship Id="rId18" Type="http://schemas.microsoft.com/office/2007/relationships/diagramDrawing" Target="../diagrams/drawing15.xml"/><Relationship Id="rId19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SENSITIVITY OF BLACK CARBON AGING TO MODELING </a:t>
            </a:r>
            <a:r>
              <a:rPr lang="en-US" sz="4400" dirty="0" smtClean="0"/>
              <a:t>ASSUMPTIONS </a:t>
            </a:r>
            <a:r>
              <a:rPr lang="en-US" sz="4400" dirty="0"/>
              <a:t>IN CAM-CHEM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934200" cy="24018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err="1" smtClean="0"/>
              <a:t>Yinrui</a:t>
            </a:r>
            <a:r>
              <a:rPr lang="en-US" altLang="zh-CN" sz="1800" dirty="0" smtClean="0"/>
              <a:t> Li</a:t>
            </a:r>
          </a:p>
          <a:p>
            <a:r>
              <a:rPr lang="en-US" altLang="zh-CN" sz="1800" dirty="0" smtClean="0"/>
              <a:t>Advisor: Prof. Nicole </a:t>
            </a:r>
            <a:r>
              <a:rPr lang="en-US" altLang="zh-CN" sz="1800" dirty="0" err="1" smtClean="0"/>
              <a:t>Riemer</a:t>
            </a:r>
            <a:r>
              <a:rPr lang="en-US" altLang="zh-CN" sz="1800" dirty="0" smtClean="0"/>
              <a:t> &amp; Prof. Donald </a:t>
            </a:r>
            <a:r>
              <a:rPr lang="en-US" altLang="zh-CN" sz="1800" dirty="0" err="1" smtClean="0"/>
              <a:t>Wuebbles</a:t>
            </a:r>
            <a:endParaRPr lang="en-US" altLang="zh-CN" sz="1800" dirty="0" smtClean="0"/>
          </a:p>
          <a:p>
            <a:r>
              <a:rPr lang="en-US" sz="1800" dirty="0" smtClean="0"/>
              <a:t>Department of Atmospheric Science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600" dirty="0" smtClean="0"/>
          </a:p>
          <a:p>
            <a:r>
              <a:rPr lang="en-US" sz="1600" dirty="0" smtClean="0"/>
              <a:t>Acknowledgement: This work is supported </a:t>
            </a:r>
            <a:r>
              <a:rPr lang="en-US" sz="1600" dirty="0"/>
              <a:t>by the Center for Space and Earth Sciences, Los Alamos National Laboratory, Laboratory Directed Research and Development Program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‘Moment’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dirty="0" smtClean="0"/>
              <a:t>Moment is the expected value of </a:t>
            </a:r>
            <a:r>
              <a:rPr lang="en-US" sz="2000" i="1" dirty="0" smtClean="0"/>
              <a:t>D</a:t>
            </a:r>
            <a:r>
              <a:rPr lang="en-US" sz="2000" baseline="30000" dirty="0" smtClean="0"/>
              <a:t>k</a:t>
            </a:r>
            <a:r>
              <a:rPr lang="en-US" sz="2000" dirty="0" smtClean="0"/>
              <a:t>.</a:t>
            </a:r>
          </a:p>
          <a:p>
            <a:pPr>
              <a:buClr>
                <a:schemeClr val="tx1"/>
              </a:buClr>
            </a:pPr>
            <a:r>
              <a:rPr lang="en-US" sz="2000" dirty="0" smtClean="0"/>
              <a:t>The </a:t>
            </a:r>
            <a:r>
              <a:rPr lang="en-US" sz="2000" dirty="0"/>
              <a:t>mathematical expression of the </a:t>
            </a:r>
            <a:r>
              <a:rPr lang="en-US" sz="2000" dirty="0" err="1" smtClean="0"/>
              <a:t>k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moment is defined </a:t>
            </a:r>
            <a:r>
              <a:rPr lang="en-US" sz="2000" dirty="0" smtClean="0"/>
              <a:t>as: 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 smtClean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r>
              <a:rPr lang="en-US" sz="2000" dirty="0" smtClean="0"/>
              <a:t>In a mode, the 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,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, and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moment are analogous to the particle number </a:t>
            </a:r>
            <a:r>
              <a:rPr lang="en-US" sz="2000" i="1" dirty="0" smtClean="0"/>
              <a:t>N</a:t>
            </a:r>
            <a:r>
              <a:rPr lang="en-US" sz="2000" dirty="0" smtClean="0"/>
              <a:t>, </a:t>
            </a:r>
            <a:r>
              <a:rPr lang="en-US" sz="2000" dirty="0"/>
              <a:t>surface </a:t>
            </a:r>
            <a:r>
              <a:rPr lang="en-US" sz="2000" dirty="0" smtClean="0"/>
              <a:t>area </a:t>
            </a:r>
            <a:r>
              <a:rPr lang="en-US" sz="2000" i="1" dirty="0" smtClean="0"/>
              <a:t>S,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volume </a:t>
            </a:r>
            <a:r>
              <a:rPr lang="en-US" sz="2000" i="1" dirty="0" smtClean="0"/>
              <a:t>V</a:t>
            </a:r>
            <a:r>
              <a:rPr lang="en-US" sz="2000" dirty="0" smtClean="0"/>
              <a:t> respectively:</a:t>
            </a: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64" y="4310851"/>
            <a:ext cx="3685871" cy="1554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36" y="2367985"/>
            <a:ext cx="5207928" cy="9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What to do with Moments and Modes</a:t>
            </a:r>
            <a:endParaRPr lang="en-US" sz="40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504" y="1770557"/>
            <a:ext cx="351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Dynamic Equation: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3280" y="5070079"/>
            <a:ext cx="891479" cy="54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04" y="2212977"/>
            <a:ext cx="4566173" cy="82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52" y="2833130"/>
            <a:ext cx="4400912" cy="823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852" y="3637767"/>
            <a:ext cx="3066749" cy="453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804" y="4383667"/>
            <a:ext cx="589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1: Integrate the above equation after multiplying 	   </a:t>
            </a:r>
            <a:r>
              <a:rPr lang="en-US" i="1" dirty="0" err="1" smtClean="0"/>
              <a:t>D</a:t>
            </a:r>
            <a:r>
              <a:rPr lang="en-US" baseline="30000" dirty="0" err="1" smtClean="0"/>
              <a:t>k</a:t>
            </a:r>
            <a:r>
              <a:rPr lang="en-US" dirty="0" smtClean="0"/>
              <a:t>, to get the moment dynamic equation.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2: Solve for M</a:t>
            </a:r>
            <a:r>
              <a:rPr lang="en-US" baseline="-25000" dirty="0" smtClean="0"/>
              <a:t>0</a:t>
            </a:r>
            <a:r>
              <a:rPr lang="en-US" dirty="0" smtClean="0"/>
              <a:t>, M</a:t>
            </a:r>
            <a:r>
              <a:rPr lang="en-US" baseline="-25000" dirty="0" smtClean="0"/>
              <a:t>2</a:t>
            </a:r>
            <a:r>
              <a:rPr lang="en-US" dirty="0" smtClean="0"/>
              <a:t> and M</a:t>
            </a:r>
            <a:r>
              <a:rPr lang="en-US" baseline="-25000" dirty="0" smtClean="0"/>
              <a:t>3</a:t>
            </a:r>
            <a:r>
              <a:rPr lang="en-US" dirty="0" smtClean="0"/>
              <a:t> after each time step.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3: Solve for     , </a:t>
            </a:r>
            <a:r>
              <a:rPr lang="en-US" i="1" dirty="0" smtClean="0"/>
              <a:t>N</a:t>
            </a:r>
            <a:r>
              <a:rPr lang="en-US" dirty="0" smtClean="0"/>
              <a:t> and       after each time step.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844" y="5264929"/>
            <a:ext cx="289220" cy="341805"/>
          </a:xfrm>
          <a:prstGeom prst="rect">
            <a:avLst/>
          </a:prstGeom>
        </p:spPr>
      </p:pic>
      <p:graphicFrame>
        <p:nvGraphicFramePr>
          <p:cNvPr id="21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75582"/>
              </p:ext>
            </p:extLst>
          </p:nvPr>
        </p:nvGraphicFramePr>
        <p:xfrm>
          <a:off x="4861931" y="5196734"/>
          <a:ext cx="366471" cy="44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7" imgW="203200" imgH="228600" progId="Equation.DSMT4">
                  <p:embed/>
                </p:oleObj>
              </mc:Choice>
              <mc:Fallback>
                <p:oleObj name="Equation" r:id="rId7" imgW="203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1931" y="5196734"/>
                        <a:ext cx="366471" cy="44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4986" y="5881068"/>
            <a:ext cx="7196126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article size distribution in each mode is evolved, based on GDE.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80984" y="3548194"/>
            <a:ext cx="249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(Liu et al., 2015)</a:t>
            </a:r>
            <a:endParaRPr kumimoji="1"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A Schematic of the 4-mode Version of Modal Aerosol Model (MAM4)  </a:t>
            </a:r>
            <a:endParaRPr lang="en-US" altLang="zh-CN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8588" y="1868634"/>
            <a:ext cx="4962943" cy="3954026"/>
            <a:chOff x="204048" y="1776694"/>
            <a:chExt cx="5289447" cy="4102351"/>
          </a:xfrm>
        </p:grpSpPr>
        <p:grpSp>
          <p:nvGrpSpPr>
            <p:cNvPr id="16" name="Group 15"/>
            <p:cNvGrpSpPr/>
            <p:nvPr/>
          </p:nvGrpSpPr>
          <p:grpSpPr>
            <a:xfrm>
              <a:off x="204048" y="1776694"/>
              <a:ext cx="5289447" cy="4102351"/>
              <a:chOff x="204048" y="1776694"/>
              <a:chExt cx="5289447" cy="410235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59" y="4550342"/>
                <a:ext cx="3941768" cy="880028"/>
              </a:xfrm>
              <a:prstGeom prst="rect">
                <a:avLst/>
              </a:prstGeom>
            </p:spPr>
          </p:pic>
          <p:grpSp>
            <p:nvGrpSpPr>
              <p:cNvPr id="139" name="Group 138"/>
              <p:cNvGrpSpPr/>
              <p:nvPr/>
            </p:nvGrpSpPr>
            <p:grpSpPr>
              <a:xfrm>
                <a:off x="204048" y="1776694"/>
                <a:ext cx="5289447" cy="4102351"/>
                <a:chOff x="11796884" y="7293251"/>
                <a:chExt cx="6288633" cy="5024721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11796884" y="7293251"/>
                  <a:ext cx="6288633" cy="5024721"/>
                  <a:chOff x="366811" y="1460500"/>
                  <a:chExt cx="6288633" cy="5024721"/>
                </a:xfrm>
              </p:grpSpPr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366811" y="1460500"/>
                    <a:ext cx="6288633" cy="3971415"/>
                    <a:chOff x="366811" y="1460500"/>
                    <a:chExt cx="6288633" cy="3971415"/>
                  </a:xfrm>
                </p:grpSpPr>
                <p:grpSp>
                  <p:nvGrpSpPr>
                    <p:cNvPr id="145" name="Group 144"/>
                    <p:cNvGrpSpPr/>
                    <p:nvPr/>
                  </p:nvGrpSpPr>
                  <p:grpSpPr>
                    <a:xfrm>
                      <a:off x="366811" y="1460500"/>
                      <a:ext cx="6288633" cy="3971415"/>
                      <a:chOff x="366811" y="1460500"/>
                      <a:chExt cx="5335489" cy="3536309"/>
                    </a:xfrm>
                  </p:grpSpPr>
                  <p:sp>
                    <p:nvSpPr>
                      <p:cNvPr id="148" name="Up Arrow 147"/>
                      <p:cNvSpPr/>
                      <p:nvPr/>
                    </p:nvSpPr>
                    <p:spPr>
                      <a:xfrm flipH="1">
                        <a:off x="2361903" y="4202919"/>
                        <a:ext cx="228514" cy="330263"/>
                      </a:xfrm>
                      <a:prstGeom prst="up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366811" y="1460500"/>
                        <a:ext cx="5335489" cy="2521559"/>
                        <a:chOff x="366811" y="1460500"/>
                        <a:chExt cx="5335489" cy="2521559"/>
                      </a:xfrm>
                    </p:grpSpPr>
                    <p:pic>
                      <p:nvPicPr>
                        <p:cNvPr id="151" name="Picture 1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6811" y="1584957"/>
                          <a:ext cx="4975502" cy="239710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2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928" y="1637502"/>
                          <a:ext cx="5231463" cy="218549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3" name="Picture 1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5092" y="1863875"/>
                          <a:ext cx="730649" cy="133236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54" name="Rectangle 153"/>
                        <p:cNvSpPr/>
                        <p:nvPr/>
                      </p:nvSpPr>
                      <p:spPr>
                        <a:xfrm>
                          <a:off x="366811" y="1460500"/>
                          <a:ext cx="5335489" cy="203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193925" indent="-1736725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387850" indent="-3473450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583363" indent="-5211763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8777288" indent="-6948488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49" name="TextBox 148"/>
                      <p:cNvSpPr txBox="1"/>
                      <p:nvPr/>
                    </p:nvSpPr>
                    <p:spPr>
                      <a:xfrm>
                        <a:off x="2730243" y="4191189"/>
                        <a:ext cx="2164891" cy="8056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9pPr>
                      </a:lstStyle>
                      <a:p>
                        <a:r>
                          <a:rPr lang="en-US" sz="1400" dirty="0"/>
                          <a:t>Coagulation</a:t>
                        </a:r>
                      </a:p>
                      <a:p>
                        <a:r>
                          <a:rPr lang="en-US" sz="1400" dirty="0"/>
                          <a:t>Condensation</a:t>
                        </a:r>
                      </a:p>
                      <a:p>
                        <a:endParaRPr lang="en-US" sz="1400" dirty="0"/>
                      </a:p>
                    </p:txBody>
                  </p:sp>
                </p:grp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375200" y="4100072"/>
                      <a:ext cx="5657680" cy="3015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1pPr>
                      <a:lvl2pPr marL="2193925" indent="-1736725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2pPr>
                      <a:lvl3pPr marL="4387850" indent="-3473450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3pPr>
                      <a:lvl4pPr marL="6583363" indent="-5211763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4pPr>
                      <a:lvl5pPr marL="8777288" indent="-6948488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9pPr>
                    </a:lstStyle>
                    <a:p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0</a:t>
                      </a:r>
                      <a:r>
                        <a:rPr lang="en-US" sz="1000" dirty="0"/>
                        <a:t>                  </a:t>
                      </a:r>
                      <a:r>
                        <a:rPr lang="en-US" sz="1000" baseline="30000" dirty="0"/>
                        <a:t>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1</a:t>
                      </a:r>
                      <a:r>
                        <a:rPr lang="en-US" sz="1000" dirty="0"/>
                        <a:t>              </a:t>
                      </a:r>
                      <a:r>
                        <a:rPr lang="en-US" sz="1000" baseline="30000" dirty="0"/>
                        <a:t>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2                        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3</a:t>
                      </a:r>
                      <a:r>
                        <a:rPr lang="en-US" sz="1000" dirty="0"/>
                        <a:t>                        10</a:t>
                      </a:r>
                      <a:r>
                        <a:rPr lang="en-US" sz="1000" baseline="30000" dirty="0"/>
                        <a:t>4</a:t>
                      </a:r>
                    </a:p>
                  </p:txBody>
                </p:sp>
              </p:grp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1343461" y="4210642"/>
                    <a:ext cx="3942980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Aitken     Accumulation        Coarse</a:t>
                    </a: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47437" y="6108244"/>
                    <a:ext cx="3535831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400" dirty="0"/>
                      <a:t>             Primary Carbon	</a:t>
                    </a:r>
                  </a:p>
                </p:txBody>
              </p:sp>
            </p:grpSp>
            <p:sp>
              <p:nvSpPr>
                <p:cNvPr id="141" name="TextBox 140"/>
                <p:cNvSpPr txBox="1"/>
                <p:nvPr/>
              </p:nvSpPr>
              <p:spPr>
                <a:xfrm>
                  <a:off x="12059443" y="11751495"/>
                  <a:ext cx="5657680" cy="3015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193925" indent="-1736725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387850" indent="-3473450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583363" indent="-5211763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777288" indent="-6948488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r>
                    <a:rPr lang="en-US" sz="1000" dirty="0"/>
                    <a:t>10</a:t>
                  </a:r>
                  <a:r>
                    <a:rPr lang="en-US" sz="1000" baseline="30000" dirty="0"/>
                    <a:t>0</a:t>
                  </a:r>
                  <a:r>
                    <a:rPr lang="en-US" sz="1000" dirty="0"/>
                    <a:t>                  </a:t>
                  </a:r>
                  <a:r>
                    <a:rPr lang="en-US" sz="1000" baseline="30000" dirty="0"/>
                    <a:t>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1</a:t>
                  </a:r>
                  <a:r>
                    <a:rPr lang="en-US" sz="1000" dirty="0"/>
                    <a:t>          </a:t>
                  </a:r>
                  <a:r>
                    <a:rPr lang="en-US" sz="1000" baseline="30000" dirty="0" smtClean="0"/>
                    <a:t>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2                                    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3</a:t>
                  </a:r>
                  <a:r>
                    <a:rPr lang="en-US" sz="1000" dirty="0"/>
                    <a:t>                   </a:t>
                  </a:r>
                  <a:endParaRPr lang="en-US" sz="1000" baseline="30000" dirty="0"/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927" y="3335549"/>
              <a:ext cx="496892" cy="18633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16897" y="5003260"/>
            <a:ext cx="16502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Aging Process</a:t>
            </a:r>
          </a:p>
        </p:txBody>
      </p:sp>
      <p:sp>
        <p:nvSpPr>
          <p:cNvPr id="9" name="Oval 8"/>
          <p:cNvSpPr/>
          <p:nvPr/>
        </p:nvSpPr>
        <p:spPr>
          <a:xfrm>
            <a:off x="2773229" y="4269023"/>
            <a:ext cx="1504934" cy="6103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83958" y="4858389"/>
            <a:ext cx="369901" cy="2712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63866"/>
              </p:ext>
            </p:extLst>
          </p:nvPr>
        </p:nvGraphicFramePr>
        <p:xfrm>
          <a:off x="5494659" y="1713719"/>
          <a:ext cx="3073761" cy="1777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49"/>
                <a:gridCol w="653641"/>
                <a:gridCol w="1264371"/>
              </a:tblGrid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MAM4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σ</a:t>
                      </a:r>
                      <a:r>
                        <a:rPr lang="en-US" altLang="zh-CN" sz="1200" baseline="-25000" dirty="0" smtClean="0"/>
                        <a:t>g</a:t>
                      </a:r>
                      <a:endParaRPr lang="zh-CN" altLang="en-US" sz="1200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Size range</a:t>
                      </a:r>
                      <a:r>
                        <a:rPr lang="en-US" altLang="zh-CN" sz="1200" baseline="0" dirty="0" smtClean="0"/>
                        <a:t> (</a:t>
                      </a:r>
                      <a:r>
                        <a:rPr lang="zh-CN" altLang="en-US" sz="1200" dirty="0" smtClean="0"/>
                        <a:t>μ</a:t>
                      </a:r>
                      <a:r>
                        <a:rPr lang="en-US" altLang="zh-CN" sz="1200" dirty="0" smtClean="0"/>
                        <a:t>m)</a:t>
                      </a:r>
                      <a:endParaRPr lang="zh-CN" altLang="en-US" sz="1200" i="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Aitken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0.015-0.053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Accumulation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0.058-0.27</a:t>
                      </a:r>
                      <a:endParaRPr lang="zh-CN" altLang="en-US" sz="1200" dirty="0"/>
                    </a:p>
                  </a:txBody>
                  <a:tcPr/>
                </a:tc>
              </a:tr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Primary carbon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0.039-0.13</a:t>
                      </a:r>
                      <a:endParaRPr lang="zh-CN" altLang="en-US" sz="1200" dirty="0"/>
                    </a:p>
                  </a:txBody>
                  <a:tcPr/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Coarse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0.80-3.65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20144" y="4507703"/>
            <a:ext cx="3389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Primary carbon mode: fresh, externally mixed, hydrophobic, </a:t>
            </a:r>
            <a:r>
              <a:rPr lang="en-US" sz="1600" dirty="0">
                <a:solidFill>
                  <a:srgbClr val="C00000"/>
                </a:solidFill>
              </a:rPr>
              <a:t>not subject to </a:t>
            </a:r>
            <a:r>
              <a:rPr lang="en-US" sz="1600" dirty="0"/>
              <a:t>wet </a:t>
            </a:r>
            <a:r>
              <a:rPr lang="en-US" sz="1600" dirty="0" smtClean="0"/>
              <a:t>deposition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Accumulation mode: aged, internally mixed, hydrophilic, </a:t>
            </a:r>
            <a:r>
              <a:rPr lang="en-US" sz="1600" dirty="0">
                <a:solidFill>
                  <a:srgbClr val="C00000"/>
                </a:solidFill>
              </a:rPr>
              <a:t>subject to </a:t>
            </a:r>
            <a:r>
              <a:rPr lang="en-US" sz="1600" dirty="0"/>
              <a:t>wet deposition</a:t>
            </a: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Aging and CCN Activation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01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Aging: </a:t>
            </a:r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Conversion of BC particles from hydrophobic to hydrophilic after coating </a:t>
            </a:r>
            <a:r>
              <a:rPr lang="en-US" sz="1800" dirty="0"/>
              <a:t>with other </a:t>
            </a:r>
            <a:r>
              <a:rPr lang="en-US" sz="1800" dirty="0" smtClean="0"/>
              <a:t>species.</a:t>
            </a:r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Particles grow in </a:t>
            </a:r>
            <a:r>
              <a:rPr lang="en-US" sz="1800" dirty="0" smtClean="0"/>
              <a:t>size</a:t>
            </a:r>
            <a:r>
              <a:rPr lang="en-US" sz="1800" dirty="0" smtClean="0"/>
              <a:t>.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CCN activation:</a:t>
            </a:r>
            <a:endParaRPr lang="en-US" sz="1800" b="1" dirty="0" smtClean="0"/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Less </a:t>
            </a:r>
            <a:r>
              <a:rPr lang="en-US" sz="1800" dirty="0" err="1" smtClean="0"/>
              <a:t>supersaturation</a:t>
            </a:r>
            <a:r>
              <a:rPr lang="en-US" sz="1800" dirty="0" smtClean="0"/>
              <a:t> is </a:t>
            </a:r>
            <a:r>
              <a:rPr lang="en-US" sz="1800" dirty="0" smtClean="0"/>
              <a:t>required for larger particles to be ‘activated’.</a:t>
            </a:r>
          </a:p>
          <a:p>
            <a:pPr lvl="1">
              <a:buClr>
                <a:schemeClr val="tx1"/>
              </a:buClr>
            </a:pPr>
            <a:r>
              <a:rPr lang="en-US" sz="1800" dirty="0" smtClean="0">
                <a:solidFill>
                  <a:srgbClr val="C00000"/>
                </a:solidFill>
              </a:rPr>
              <a:t>However, in modal model, </a:t>
            </a:r>
            <a:r>
              <a:rPr lang="en-US" sz="1800" dirty="0" smtClean="0"/>
              <a:t>particles are </a:t>
            </a:r>
            <a:r>
              <a:rPr lang="en-US" sz="1800" dirty="0" smtClean="0"/>
              <a:t>transferred </a:t>
            </a:r>
            <a:r>
              <a:rPr lang="en-US" sz="1800" dirty="0" smtClean="0"/>
              <a:t>between </a:t>
            </a:r>
            <a:r>
              <a:rPr lang="en-US" sz="1800" dirty="0" smtClean="0"/>
              <a:t>modes </a:t>
            </a:r>
            <a:r>
              <a:rPr lang="en-US" sz="1800" dirty="0" smtClean="0">
                <a:solidFill>
                  <a:srgbClr val="C00000"/>
                </a:solidFill>
              </a:rPr>
              <a:t>regardless of their size.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4" y="3433240"/>
            <a:ext cx="2292258" cy="18535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810490" y="2072326"/>
            <a:ext cx="2995673" cy="1114214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13" y="5259719"/>
            <a:ext cx="3335567" cy="880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05914" y="5752618"/>
            <a:ext cx="335666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72" y="5752618"/>
            <a:ext cx="345311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5996" y="6251302"/>
            <a:ext cx="180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Size increases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7210" y="6264197"/>
            <a:ext cx="60284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199" y="1579418"/>
            <a:ext cx="7485164" cy="5112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 smtClean="0"/>
              <a:t>How exactly is ‘aging’ (conversion between modes) done?</a:t>
            </a:r>
          </a:p>
          <a:p>
            <a:pPr lvl="1">
              <a:buClr>
                <a:schemeClr val="tx1"/>
              </a:buClr>
            </a:pPr>
            <a:r>
              <a:rPr kumimoji="1" lang="en-US" altLang="zh-CN" sz="1800" dirty="0" smtClean="0"/>
              <a:t>Each time step, determine the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amount of condensable material </a:t>
            </a:r>
            <a:r>
              <a:rPr kumimoji="1" lang="en-US" altLang="zh-CN" sz="1800" dirty="0" smtClean="0"/>
              <a:t>on primary carbon mode.</a:t>
            </a:r>
          </a:p>
          <a:p>
            <a:pPr lvl="1">
              <a:buClr>
                <a:schemeClr val="tx1"/>
              </a:buClr>
            </a:pPr>
            <a:r>
              <a:rPr kumimoji="1" lang="en-US" altLang="zh-CN" sz="1800" dirty="0" smtClean="0"/>
              <a:t>Determine what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fraction</a:t>
            </a:r>
            <a:r>
              <a:rPr kumimoji="1" lang="en-US" altLang="zh-CN" sz="1800" dirty="0" smtClean="0"/>
              <a:t> of primary carbon this amount is able to age based on monolayer criterion.</a:t>
            </a:r>
          </a:p>
          <a:p>
            <a:pPr lvl="1">
              <a:buClr>
                <a:schemeClr val="tx1"/>
              </a:buClr>
            </a:pPr>
            <a:r>
              <a:rPr kumimoji="1" lang="en-US" altLang="zh-CN" sz="1800" dirty="0" smtClean="0"/>
              <a:t>Move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this fraction of primary carbon + condensable material</a:t>
            </a:r>
            <a:r>
              <a:rPr kumimoji="1" lang="en-US" altLang="zh-CN" sz="1800" dirty="0" smtClean="0"/>
              <a:t>.</a:t>
            </a:r>
          </a:p>
          <a:p>
            <a:pPr lvl="2"/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2000" b="1" dirty="0" smtClean="0"/>
              <a:t>Condensation</a:t>
            </a:r>
            <a:r>
              <a:rPr kumimoji="1" lang="en-US" altLang="zh-CN" sz="2000" b="1" dirty="0"/>
              <a:t>: “Monolayer-of-sulfate criterion</a:t>
            </a:r>
            <a:r>
              <a:rPr kumimoji="1" lang="en-US" altLang="zh-CN" sz="2000" b="1" dirty="0" smtClean="0"/>
              <a:t>”</a:t>
            </a:r>
            <a:endParaRPr kumimoji="1" lang="en-US" altLang="zh-CN" sz="2000" b="1" dirty="0"/>
          </a:p>
          <a:p>
            <a:pPr lvl="1">
              <a:buClr>
                <a:schemeClr val="tx1"/>
              </a:buClr>
            </a:pPr>
            <a:r>
              <a:rPr kumimoji="1" lang="en-US" altLang="zh-CN" sz="1800" dirty="0" smtClean="0"/>
              <a:t>An </a:t>
            </a:r>
            <a:r>
              <a:rPr kumimoji="1" lang="en-US" altLang="zh-CN" sz="1800" dirty="0">
                <a:solidFill>
                  <a:srgbClr val="C00000"/>
                </a:solidFill>
              </a:rPr>
              <a:t>equivalent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solidFill>
                  <a:srgbClr val="C00000"/>
                </a:solidFill>
              </a:rPr>
              <a:t>of 8-monolayers </a:t>
            </a:r>
            <a:r>
              <a:rPr kumimoji="1" lang="en-US" altLang="zh-CN" sz="1800" dirty="0"/>
              <a:t>of sulfate is needed to transfer material from the primary carbon mode (fresh) into the accumulation mode (aged).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83021" y="5016037"/>
            <a:ext cx="3763498" cy="1567330"/>
            <a:chOff x="14836673" y="19301179"/>
            <a:chExt cx="8363317" cy="3705545"/>
          </a:xfrm>
        </p:grpSpPr>
        <p:grpSp>
          <p:nvGrpSpPr>
            <p:cNvPr id="5" name="Group 4"/>
            <p:cNvGrpSpPr/>
            <p:nvPr/>
          </p:nvGrpSpPr>
          <p:grpSpPr>
            <a:xfrm>
              <a:off x="18113152" y="19301179"/>
              <a:ext cx="2819402" cy="2836410"/>
              <a:chOff x="15087599" y="21996399"/>
              <a:chExt cx="1447802" cy="147320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>
                <a:off x="15087601" y="21996401"/>
                <a:ext cx="1447800" cy="1473201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836673" y="22133534"/>
              <a:ext cx="8363317" cy="87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DE6225"/>
                  </a:solidFill>
                </a:rPr>
                <a:t>Monolayer depth = </a:t>
              </a:r>
              <a:r>
                <a:rPr lang="en-US" b="1" dirty="0" smtClean="0">
                  <a:solidFill>
                    <a:srgbClr val="DE6225"/>
                  </a:solidFill>
                </a:rPr>
                <a:t>sulfate diameter</a:t>
              </a:r>
              <a:endParaRPr lang="en-US" b="1" dirty="0">
                <a:solidFill>
                  <a:srgbClr val="DE622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16625" y="20262536"/>
              <a:ext cx="1966035" cy="72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199" y="5459323"/>
            <a:ext cx="5467647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Attention:</a:t>
            </a:r>
          </a:p>
          <a:p>
            <a:r>
              <a:rPr lang="en-US" dirty="0"/>
              <a:t>Size distributions </a:t>
            </a:r>
            <a:r>
              <a:rPr lang="en-US" dirty="0" smtClean="0"/>
              <a:t>evolve! Particles </a:t>
            </a:r>
            <a:r>
              <a:rPr lang="en-US" dirty="0"/>
              <a:t>are not tracked!</a:t>
            </a: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7" y="1600200"/>
            <a:ext cx="827115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smtClean="0"/>
              <a:t>Condensation: “Monolayer-of-sulfate criterion”</a:t>
            </a:r>
          </a:p>
          <a:p>
            <a:pPr lvl="1">
              <a:buClr>
                <a:schemeClr val="tx1"/>
              </a:buClr>
            </a:pPr>
            <a:r>
              <a:rPr kumimoji="1" lang="en-US" altLang="zh-CN" dirty="0"/>
              <a:t>V</a:t>
            </a:r>
            <a:r>
              <a:rPr kumimoji="1" lang="en-US" altLang="zh-CN" dirty="0" smtClean="0"/>
              <a:t>olume-mean size for BC/POM emissions: 134 nm.</a:t>
            </a:r>
          </a:p>
          <a:p>
            <a:pPr>
              <a:buClr>
                <a:schemeClr val="tx1"/>
              </a:buClr>
            </a:pPr>
            <a:endParaRPr kumimoji="1" lang="en-US" altLang="zh-CN" sz="2400" dirty="0" smtClean="0"/>
          </a:p>
          <a:p>
            <a:pPr lvl="1">
              <a:buClr>
                <a:schemeClr val="tx1"/>
              </a:buClr>
            </a:pPr>
            <a:r>
              <a:rPr kumimoji="1" lang="en-US" altLang="zh-CN" dirty="0"/>
              <a:t>Add </a:t>
            </a:r>
            <a:r>
              <a:rPr kumimoji="1" lang="en-US" altLang="zh-CN" dirty="0" smtClean="0"/>
              <a:t>3 </a:t>
            </a:r>
            <a:r>
              <a:rPr kumimoji="1" lang="en-US" altLang="zh-CN" dirty="0"/>
              <a:t>mono-layers of sulfate to 134-nm non-hygroscopic </a:t>
            </a:r>
            <a:r>
              <a:rPr kumimoji="1" lang="en-US" altLang="zh-CN" dirty="0" smtClean="0"/>
              <a:t>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0.49%</a:t>
            </a:r>
          </a:p>
          <a:p>
            <a:pPr>
              <a:buClr>
                <a:schemeClr val="tx1"/>
              </a:buClr>
            </a:pPr>
            <a:endParaRPr kumimoji="1" lang="en-US" altLang="zh-CN" sz="2400" dirty="0" smtClean="0"/>
          </a:p>
          <a:p>
            <a:pPr lvl="1">
              <a:buClr>
                <a:schemeClr val="tx1"/>
              </a:buClr>
            </a:pPr>
            <a:r>
              <a:rPr kumimoji="1" lang="en-US" altLang="zh-CN" dirty="0" smtClean="0"/>
              <a:t>Add 8 mono-layers of sulfate to 134-nm non-hygroscopic 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0.32%</a:t>
            </a:r>
            <a:endParaRPr kumimoji="1" lang="en-US" altLang="zh-CN" dirty="0"/>
          </a:p>
          <a:p>
            <a:endParaRPr kumimoji="1" lang="en-US" altLang="zh-CN" sz="2400" dirty="0" smtClean="0"/>
          </a:p>
          <a:p>
            <a:pPr lvl="4"/>
            <a:endParaRPr kumimoji="1" lang="en-US" altLang="zh-CN" dirty="0" smtClean="0"/>
          </a:p>
          <a:p>
            <a:pPr marL="1337258" lvl="4" indent="-285750"/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000" dirty="0" smtClean="0"/>
              <a:t>General Effect of the </a:t>
            </a:r>
            <a:r>
              <a:rPr kumimoji="1" lang="en-US" altLang="zh-CN" sz="4000" dirty="0"/>
              <a:t>N</a:t>
            </a:r>
            <a:r>
              <a:rPr kumimoji="1" lang="en-US" altLang="zh-CN" sz="4000" dirty="0" smtClean="0"/>
              <a:t>umber of Mono-layers: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="1" dirty="0" smtClean="0"/>
              <a:t>Increase in the number of mono-layers: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2000" dirty="0" smtClean="0"/>
              <a:t>Larger amount of sulfate or SOA is needed to age the primary carbonaceous particles.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2000" dirty="0" smtClean="0"/>
              <a:t>Particles will stay for longer in the primary carbon (no wet deposition) mode before moving into the accumulation mode (subject to wet deposition).</a:t>
            </a:r>
          </a:p>
          <a:p>
            <a:pPr marL="457178" lvl="1" indent="0">
              <a:buNone/>
            </a:pPr>
            <a:endParaRPr kumimoji="1" lang="en-US" altLang="zh-CN" sz="2000" dirty="0"/>
          </a:p>
          <a:p>
            <a:pPr marL="0" indent="-22">
              <a:buNone/>
            </a:pPr>
            <a:r>
              <a:rPr kumimoji="1" lang="en-US" altLang="zh-CN" b="1" dirty="0" smtClean="0"/>
              <a:t>Consequences:</a:t>
            </a:r>
          </a:p>
          <a:p>
            <a:pPr marL="800078" lvl="1" indent="-342900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2000" dirty="0" smtClean="0"/>
              <a:t>Less wet deposition.</a:t>
            </a:r>
          </a:p>
          <a:p>
            <a:pPr marL="800078" lvl="1" indent="-342900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2000" dirty="0" smtClean="0"/>
              <a:t>BC </a:t>
            </a:r>
            <a:r>
              <a:rPr kumimoji="1" lang="en-US" altLang="zh-CN" sz="2000" dirty="0"/>
              <a:t>can </a:t>
            </a:r>
            <a:r>
              <a:rPr kumimoji="1" lang="en-US" altLang="zh-CN" sz="2000" dirty="0" smtClean="0"/>
              <a:t>transport longer distances. </a:t>
            </a:r>
          </a:p>
          <a:p>
            <a:pPr marL="800078" lvl="1" indent="-342900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zh-CN" sz="2000" dirty="0" smtClean="0"/>
              <a:t>BC concentration increases.</a:t>
            </a:r>
          </a:p>
          <a:p>
            <a:pPr marL="800078" lvl="1" indent="-342900">
              <a:buClr>
                <a:schemeClr val="tx1"/>
              </a:buClr>
              <a:buFont typeface="Arial" charset="0"/>
              <a:buChar char="•"/>
            </a:pPr>
            <a:endParaRPr kumimoji="1" lang="en-US" altLang="zh-CN" sz="2000" dirty="0" smtClean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6852284" y="4339767"/>
            <a:ext cx="1268732" cy="1199712"/>
            <a:chOff x="18113151" y="19301176"/>
            <a:chExt cx="2819400" cy="2836406"/>
          </a:xfrm>
        </p:grpSpPr>
        <p:grpSp>
          <p:nvGrpSpPr>
            <p:cNvPr id="49" name="Group 48"/>
            <p:cNvGrpSpPr/>
            <p:nvPr/>
          </p:nvGrpSpPr>
          <p:grpSpPr>
            <a:xfrm>
              <a:off x="18113151" y="19301176"/>
              <a:ext cx="2819400" cy="2836406"/>
              <a:chOff x="15087599" y="21996399"/>
              <a:chExt cx="1447801" cy="14732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Block Arc 53"/>
              <p:cNvSpPr/>
              <p:nvPr/>
            </p:nvSpPr>
            <p:spPr>
              <a:xfrm>
                <a:off x="15087600" y="21996400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8716626" y="20262535"/>
              <a:ext cx="1966035" cy="72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Introduction to CAM-</a:t>
            </a:r>
            <a:r>
              <a:rPr kumimoji="1" lang="en-US" altLang="zh-CN" sz="4000" dirty="0" err="1" smtClean="0"/>
              <a:t>chem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8281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CAM-</a:t>
            </a:r>
            <a:r>
              <a:rPr lang="en-US" sz="2000" dirty="0" err="1"/>
              <a:t>chem</a:t>
            </a:r>
            <a:r>
              <a:rPr lang="en-US" sz="2000" dirty="0"/>
              <a:t> model is a global 3-D atmospheric component of the NCAR Community Earth System Model (CESM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en-US" altLang="zh-CN" sz="2000" dirty="0"/>
              <a:t>We will run CAM5 through version CESM1_2_2: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/>
              <a:t>One year simulation (2010) at </a:t>
            </a:r>
            <a:r>
              <a:rPr lang="en-US" sz="2000" dirty="0"/>
              <a:t>1.9° latitude ×2.5 ° longitude;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 smtClean="0"/>
              <a:t>With offline </a:t>
            </a:r>
            <a:r>
              <a:rPr lang="en-US" altLang="zh-CN" sz="2000" dirty="0"/>
              <a:t>meteorology </a:t>
            </a:r>
            <a:r>
              <a:rPr lang="en-US" altLang="zh-CN" sz="2000" dirty="0" smtClean="0"/>
              <a:t>field </a:t>
            </a:r>
            <a:r>
              <a:rPr lang="en-US" sz="2000" dirty="0" smtClean="0"/>
              <a:t>(</a:t>
            </a:r>
            <a:r>
              <a:rPr lang="en-US" sz="2000" dirty="0"/>
              <a:t>GEOS-5</a:t>
            </a:r>
            <a:r>
              <a:rPr lang="en-US" sz="2000" dirty="0" smtClean="0"/>
              <a:t>) + interactive chemistry (MOSAIC-4)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000" dirty="0" smtClean="0"/>
              <a:t>With IPCC AR5 </a:t>
            </a:r>
            <a:r>
              <a:rPr lang="en-US" sz="2000" dirty="0"/>
              <a:t>gridded POM and BC emissions for </a:t>
            </a:r>
            <a:r>
              <a:rPr lang="en-US" sz="2000" dirty="0" smtClean="0"/>
              <a:t>1850-2010;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kumimoji="1"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17</a:t>
            </a:fld>
            <a:endParaRPr lang="en-US"/>
          </a:p>
        </p:txBody>
      </p:sp>
      <p:pic>
        <p:nvPicPr>
          <p:cNvPr id="4" name="图片 3" descr="屏幕快照 2015-11-10 下午11.5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6" y="4362630"/>
            <a:ext cx="6213568" cy="21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9934" y="1684136"/>
            <a:ext cx="6365123" cy="2358164"/>
            <a:chOff x="1277633" y="1602440"/>
            <a:chExt cx="7527393" cy="25151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33" y="1602440"/>
              <a:ext cx="3782399" cy="25151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51" y="1641147"/>
              <a:ext cx="3807575" cy="24546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Aerosol Species Distribution in CAM-</a:t>
            </a:r>
            <a:r>
              <a:rPr lang="en-US" sz="4000" dirty="0" err="1" smtClean="0"/>
              <a:t>chem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3438" y="1502537"/>
            <a:ext cx="439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	          	              September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51192" y="3979422"/>
            <a:ext cx="6313865" cy="2355839"/>
            <a:chOff x="1774102" y="1768395"/>
            <a:chExt cx="7173129" cy="240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102" y="1853528"/>
              <a:ext cx="3570999" cy="23117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343" y="1768395"/>
              <a:ext cx="3658888" cy="24026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091230" y="1640269"/>
            <a:ext cx="13122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69338" y="2602796"/>
            <a:ext cx="742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OC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70991" y="3884426"/>
            <a:ext cx="6116706" cy="91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7173" y="3826789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20       40          60        90       200     400 1000  2000    </a:t>
            </a:r>
            <a:endParaRPr 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41798" y="3819287"/>
            <a:ext cx="343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20       40          60        90        200      400  1000  2000    </a:t>
            </a:r>
            <a:endParaRPr lang="en-US" sz="900" b="1" dirty="0"/>
          </a:p>
        </p:txBody>
      </p:sp>
      <p:sp>
        <p:nvSpPr>
          <p:cNvPr id="12" name="Rectangle 11"/>
          <p:cNvSpPr/>
          <p:nvPr/>
        </p:nvSpPr>
        <p:spPr>
          <a:xfrm>
            <a:off x="1057523" y="6192774"/>
            <a:ext cx="6607534" cy="103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2136" y="6134995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10       200       400      600      900     2000     4000     10000   </a:t>
            </a:r>
            <a:endParaRPr lang="en-US" sz="9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27417" y="6141284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10        200       400      600      900     2000     4000     10000   </a:t>
            </a:r>
            <a:endParaRPr lang="en-US" sz="9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897407" y="1680227"/>
            <a:ext cx="75950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226372" y="4004243"/>
            <a:ext cx="13122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2549" y="4014705"/>
            <a:ext cx="7595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8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49297" y="1594553"/>
            <a:ext cx="6544726" cy="2345400"/>
            <a:chOff x="377903" y="4470359"/>
            <a:chExt cx="4342136" cy="19332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3" y="4470359"/>
              <a:ext cx="2138248" cy="1933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658" y="4473830"/>
              <a:ext cx="2138381" cy="192977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29334" y="4184593"/>
            <a:ext cx="6564690" cy="2373651"/>
            <a:chOff x="4569279" y="4489240"/>
            <a:chExt cx="4272894" cy="1915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4489240"/>
              <a:ext cx="2131499" cy="19155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313" y="4505391"/>
              <a:ext cx="2123860" cy="188952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Aerosol Species Distribution in CAM-</a:t>
            </a:r>
            <a:r>
              <a:rPr lang="en-US" sz="4000" dirty="0" err="1"/>
              <a:t>chem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2520" y="1440140"/>
            <a:ext cx="16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Sulfate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345" y="1421532"/>
            <a:ext cx="140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SOA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76786" y="4094366"/>
            <a:ext cx="154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Dust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13345" y="4041205"/>
            <a:ext cx="173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</a:t>
            </a:r>
            <a:r>
              <a:rPr lang="en-US"/>
              <a:t>salt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599" y="3766715"/>
            <a:ext cx="35349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0     100       500       1000    1500      3000       10000    20000    </a:t>
            </a:r>
            <a:endParaRPr lang="en-US" sz="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04436" y="3764207"/>
            <a:ext cx="35014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0     100       500        1000    1500      3000       10000    20000    </a:t>
            </a:r>
            <a:endParaRPr 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71599" y="6371695"/>
            <a:ext cx="339561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</a:t>
            </a:r>
            <a:r>
              <a:rPr lang="en-US" sz="900" b="1" dirty="0"/>
              <a:t>2</a:t>
            </a:r>
            <a:r>
              <a:rPr lang="en-US" sz="900" b="1" dirty="0" smtClean="0"/>
              <a:t>00      1000       </a:t>
            </a:r>
            <a:r>
              <a:rPr lang="en-US" sz="900" b="1" dirty="0"/>
              <a:t>2</a:t>
            </a:r>
            <a:r>
              <a:rPr lang="en-US" sz="900" b="1" dirty="0" smtClean="0"/>
              <a:t>000     3000      6000      15000     30000    </a:t>
            </a:r>
            <a:endParaRPr lang="en-US" sz="9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53321" y="6373555"/>
            <a:ext cx="35881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smtClean="0"/>
              <a:t>0        100      300      500       700     1000    3000    6000    10000    </a:t>
            </a:r>
            <a:endParaRPr lang="en-US" sz="9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88867" y="160983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m</a:t>
            </a:r>
            <a:r>
              <a:rPr lang="en-US" sz="800" dirty="0" err="1" smtClean="0"/>
              <a:t>ol</a:t>
            </a:r>
            <a:r>
              <a:rPr lang="en-US" sz="800" dirty="0" smtClean="0"/>
              <a:t>/</a:t>
            </a:r>
            <a:r>
              <a:rPr lang="en-US" sz="800" dirty="0" err="1" smtClean="0"/>
              <a:t>mol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5577" y="161032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35315" y="414949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7476056" y="4127285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4080927" y="1605032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32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3611" y="4817864"/>
            <a:ext cx="4022016" cy="1538487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6940" y="4453246"/>
            <a:ext cx="29084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sources: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Incomplete combustion from biomass burning, biofuel burning, and anthropogenic activities.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567" y="-79015"/>
            <a:ext cx="9061868" cy="164200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Composition - Accumulation </a:t>
            </a:r>
            <a:r>
              <a:rPr lang="en-US" sz="4000" dirty="0"/>
              <a:t>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9692" y="1006827"/>
            <a:ext cx="5862853" cy="5851173"/>
            <a:chOff x="2040119" y="1019890"/>
            <a:chExt cx="5862853" cy="5851173"/>
          </a:xfrm>
        </p:grpSpPr>
        <p:sp>
          <p:nvSpPr>
            <p:cNvPr id="10" name="TextBox 9"/>
            <p:cNvSpPr txBox="1"/>
            <p:nvPr/>
          </p:nvSpPr>
          <p:spPr>
            <a:xfrm>
              <a:off x="2040119" y="1787030"/>
              <a:ext cx="109993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Sulfate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SOA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BC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OC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37"/>
            <a:stretch/>
          </p:blipFill>
          <p:spPr>
            <a:xfrm>
              <a:off x="5786337" y="1399899"/>
              <a:ext cx="546075" cy="51155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40525" y="5903670"/>
              <a:ext cx="256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Volume fraction (%)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03"/>
            <a:stretch/>
          </p:blipFill>
          <p:spPr>
            <a:xfrm>
              <a:off x="2837771" y="1241916"/>
              <a:ext cx="2700880" cy="56291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33868" y="1019890"/>
              <a:ext cx="1907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992hPa 	</a:t>
              </a:r>
              <a:r>
                <a:rPr lang="en-US"/>
                <a:t>	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07" y="4703336"/>
            <a:ext cx="2424793" cy="15039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66529" y="1044242"/>
            <a:ext cx="4165309" cy="3228171"/>
            <a:chOff x="1310861" y="2024293"/>
            <a:chExt cx="5130207" cy="3977206"/>
          </a:xfrm>
        </p:grpSpPr>
        <p:sp>
          <p:nvSpPr>
            <p:cNvPr id="14" name="TextBox 13"/>
            <p:cNvSpPr txBox="1"/>
            <p:nvPr/>
          </p:nvSpPr>
          <p:spPr>
            <a:xfrm>
              <a:off x="1310861" y="3060391"/>
              <a:ext cx="871784" cy="250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dust</a:t>
              </a:r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</a:t>
              </a:r>
              <a:r>
                <a:rPr lang="en-US" dirty="0" smtClean="0"/>
                <a:t>ea salt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66"/>
            <a:stretch/>
          </p:blipFill>
          <p:spPr>
            <a:xfrm>
              <a:off x="5527054" y="2024293"/>
              <a:ext cx="700063" cy="37511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55"/>
            <a:stretch/>
          </p:blipFill>
          <p:spPr>
            <a:xfrm>
              <a:off x="2095130" y="2393625"/>
              <a:ext cx="3323203" cy="36078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0456" y="4691969"/>
              <a:ext cx="830612" cy="45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(%)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2810" y="2024293"/>
              <a:ext cx="152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992 </a:t>
              </a:r>
              <a:r>
                <a:rPr lang="en-US" dirty="0" err="1" smtClean="0"/>
                <a:t>hPa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1130" y="314037"/>
            <a:ext cx="10515600" cy="1325563"/>
          </a:xfrm>
        </p:spPr>
        <p:txBody>
          <a:bodyPr/>
          <a:lstStyle/>
          <a:p>
            <a:r>
              <a:rPr lang="en-US" dirty="0"/>
              <a:t>Composition </a:t>
            </a:r>
            <a:r>
              <a:rPr lang="en-US" dirty="0" smtClean="0"/>
              <a:t>- 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32" y="2964716"/>
            <a:ext cx="2034096" cy="1318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03767" y="1812917"/>
            <a:ext cx="6233013" cy="3922523"/>
            <a:chOff x="937220" y="2161996"/>
            <a:chExt cx="6233013" cy="3922523"/>
          </a:xfrm>
        </p:grpSpPr>
        <p:grpSp>
          <p:nvGrpSpPr>
            <p:cNvPr id="6" name="Group 5"/>
            <p:cNvGrpSpPr/>
            <p:nvPr/>
          </p:nvGrpSpPr>
          <p:grpSpPr>
            <a:xfrm>
              <a:off x="937220" y="2161996"/>
              <a:ext cx="4888153" cy="3922523"/>
              <a:chOff x="937220" y="2161996"/>
              <a:chExt cx="4888153" cy="392252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37220" y="3270422"/>
                <a:ext cx="7419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OC</a:t>
                </a:r>
              </a:p>
              <a:p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64"/>
              <a:stretch/>
            </p:blipFill>
            <p:spPr>
              <a:xfrm>
                <a:off x="5219057" y="2517408"/>
                <a:ext cx="606316" cy="292395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383"/>
              <a:stretch/>
            </p:blipFill>
            <p:spPr>
              <a:xfrm>
                <a:off x="1693387" y="2517408"/>
                <a:ext cx="3277269" cy="356711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865863" y="2161996"/>
                <a:ext cx="1438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992 </a:t>
                </a:r>
                <a:r>
                  <a:rPr lang="en-US" dirty="0" err="1" smtClean="0"/>
                  <a:t>hPa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3021" y="4927510"/>
              <a:ext cx="223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Volume fraction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</a:t>
            </a:r>
            <a:r>
              <a:rPr lang="en-US" sz="4000" dirty="0"/>
              <a:t>B</a:t>
            </a:r>
            <a:r>
              <a:rPr lang="en-US" sz="4000" dirty="0" smtClean="0"/>
              <a:t>urden to the Number of Monolayers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278" y="1718365"/>
            <a:ext cx="8632722" cy="4810746"/>
            <a:chOff x="3279915" y="17162367"/>
            <a:chExt cx="12922049" cy="7986439"/>
          </a:xfrm>
        </p:grpSpPr>
        <p:sp>
          <p:nvSpPr>
            <p:cNvPr id="5" name="TextBox 4"/>
            <p:cNvSpPr txBox="1"/>
            <p:nvPr/>
          </p:nvSpPr>
          <p:spPr>
            <a:xfrm>
              <a:off x="3417220" y="18629593"/>
              <a:ext cx="2925801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L8 (default)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608" y="17560533"/>
              <a:ext cx="6726485" cy="313416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5696296" y="17162367"/>
              <a:ext cx="7091659" cy="3442632"/>
              <a:chOff x="23958223" y="7400333"/>
              <a:chExt cx="7264716" cy="36451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3958223" y="7400333"/>
                <a:ext cx="6693626" cy="595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Annual BC Mass Mixing Ratio (992hPa)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080757" y="10504509"/>
                <a:ext cx="1142182" cy="54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ng/kg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980110" y="22577174"/>
              <a:ext cx="3221854" cy="9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L1: </a:t>
              </a:r>
              <a:r>
                <a:rPr lang="en-US" sz="1600"/>
                <a:t>1 monolayer  </a:t>
              </a:r>
            </a:p>
            <a:p>
              <a:r>
                <a:rPr lang="en-US" sz="1600" dirty="0"/>
                <a:t>L8: 8 monolayers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9915" y="22286658"/>
              <a:ext cx="3052025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(L1– L8) / L8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839" y="21218556"/>
              <a:ext cx="6862206" cy="323488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75222" y="20855266"/>
              <a:ext cx="5767437" cy="5620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  (992hPa) </a:t>
              </a:r>
            </a:p>
          </p:txBody>
        </p:sp>
        <p:cxnSp>
          <p:nvCxnSpPr>
            <p:cNvPr id="14" name="Straight Arrow Connector 13"/>
            <p:cNvCxnSpPr>
              <a:endCxn id="15" idx="0"/>
            </p:cNvCxnSpPr>
            <p:nvPr/>
          </p:nvCxnSpPr>
          <p:spPr>
            <a:xfrm>
              <a:off x="8265864" y="21580529"/>
              <a:ext cx="1058304" cy="300623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17220" y="24586764"/>
              <a:ext cx="11813896" cy="56204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differences are highest at high latitudes (distant from the sources).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46733" y="5754251"/>
            <a:ext cx="74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Profile of Regional BC Burden to the Number of Monolayers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32621" y="1964274"/>
            <a:ext cx="543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15094" y="3505122"/>
            <a:ext cx="351587" cy="737270"/>
            <a:chOff x="10253224" y="4034948"/>
            <a:chExt cx="511108" cy="872099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7" y="2421320"/>
            <a:ext cx="5788251" cy="4100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8" y="1818114"/>
            <a:ext cx="2513211" cy="14185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35081" y="2839422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32978" y="291040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5612" y="292518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10085" y="292887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293943" y="4648990"/>
            <a:ext cx="2452253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Higher sensitivity for distant regions (e.g., region 1 &amp; 2)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Maximum relative difference can be at high altitudes (e.g., region 2).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Seasonal Variation of Regional BC Burden</a:t>
            </a:r>
            <a:endParaRPr lang="en-US" sz="4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68" y="1723402"/>
            <a:ext cx="2569615" cy="145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1" y="2424223"/>
            <a:ext cx="5815347" cy="41091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803867" y="1872934"/>
            <a:ext cx="438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September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7833" y="4923847"/>
            <a:ext cx="2358236" cy="12003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biomass burning activities.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is ‘pumped’ up into higher layer.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6808" y="3248139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2328" y="3267378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7847" y="332989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19716" y="3411647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15094" y="3505121"/>
            <a:ext cx="371406" cy="758535"/>
            <a:chOff x="10253224" y="4034948"/>
            <a:chExt cx="511108" cy="87209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Burden to Aging Criterion – Arctic Region</a:t>
            </a:r>
            <a:endParaRPr lang="en-US" sz="40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843" y="2123309"/>
            <a:ext cx="6639539" cy="4031318"/>
            <a:chOff x="1388740" y="1679689"/>
            <a:chExt cx="8929304" cy="4952046"/>
          </a:xfrm>
        </p:grpSpPr>
        <p:sp>
          <p:nvSpPr>
            <p:cNvPr id="8" name="TextBox 7"/>
            <p:cNvSpPr txBox="1"/>
            <p:nvPr/>
          </p:nvSpPr>
          <p:spPr>
            <a:xfrm>
              <a:off x="3663982" y="1712510"/>
              <a:ext cx="1823720" cy="37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March 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9808" y="1679689"/>
              <a:ext cx="2228367" cy="10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September (857hPa)</a:t>
              </a:r>
            </a:p>
            <a:p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7467" y="2427112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897" y="4001911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8740" y="5601868"/>
              <a:ext cx="179355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(</a:t>
              </a:r>
              <a:r>
                <a:rPr lang="en-US" sz="1400" b="1" dirty="0"/>
                <a:t>L1-L8)/L8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2002855"/>
              <a:ext cx="3842095" cy="2938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10" y="1970032"/>
              <a:ext cx="3872320" cy="29713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4910235"/>
              <a:ext cx="3975099" cy="1721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811" y="4974155"/>
              <a:ext cx="3853872" cy="165757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713382" y="1858113"/>
            <a:ext cx="2228850" cy="1402918"/>
            <a:chOff x="8755518" y="1061044"/>
            <a:chExt cx="3106794" cy="1753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18" y="1061044"/>
              <a:ext cx="3106794" cy="175357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9007053" y="1131806"/>
              <a:ext cx="665903" cy="396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2959" y="4250365"/>
            <a:ext cx="2051109" cy="1477328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distribution patterns are different between L1 case and L8 case.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530683" cy="990600"/>
          </a:xfrm>
        </p:spPr>
        <p:txBody>
          <a:bodyPr>
            <a:noAutofit/>
          </a:bodyPr>
          <a:lstStyle/>
          <a:p>
            <a:r>
              <a:rPr lang="en-GB" sz="3600" dirty="0" smtClean="0">
                <a:ea typeface="Georgia" charset="0"/>
                <a:cs typeface="Georgia" charset="0"/>
              </a:rPr>
              <a:t>BC Mixing State Sensitivity to Aging Criterion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56313" y="1537200"/>
            <a:ext cx="7559037" cy="5001713"/>
            <a:chOff x="22457894" y="16957298"/>
            <a:chExt cx="9774706" cy="6738867"/>
          </a:xfrm>
        </p:grpSpPr>
        <p:grpSp>
          <p:nvGrpSpPr>
            <p:cNvPr id="13" name="Group 12"/>
            <p:cNvGrpSpPr/>
            <p:nvPr/>
          </p:nvGrpSpPr>
          <p:grpSpPr>
            <a:xfrm>
              <a:off x="22457894" y="16957298"/>
              <a:ext cx="9508834" cy="6738867"/>
              <a:chOff x="25184689" y="14204452"/>
              <a:chExt cx="9508834" cy="673886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636047" y="20072510"/>
                <a:ext cx="8634876" cy="87080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Arctic: </a:t>
                </a:r>
              </a:p>
              <a:p>
                <a:r>
                  <a:rPr lang="en-US" dirty="0"/>
                  <a:t>Most of BC is in primary carbon mode (externally mixed)!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5184689" y="15066842"/>
                <a:ext cx="5352182" cy="4649198"/>
                <a:chOff x="26746108" y="14882485"/>
                <a:chExt cx="5123295" cy="464919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46108" y="14882485"/>
                  <a:ext cx="5123295" cy="4649198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7178161" y="1630955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L1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58533" y="1857102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/>
                    <a:t>L8</a:t>
                  </a:r>
                  <a:endParaRPr lang="en-US" sz="2800" b="1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192203" y="14204452"/>
                <a:ext cx="9501320" cy="49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BC Ratio in </a:t>
                </a:r>
                <a:r>
                  <a:rPr lang="en-US" dirty="0" err="1"/>
                  <a:t>CAMChem</a:t>
                </a:r>
                <a:r>
                  <a:rPr lang="en-US" dirty="0"/>
                  <a:t> (BC in Accumulation Mode/Total BC)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982" y="17819688"/>
              <a:ext cx="5118618" cy="46920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05675" y="19244931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85170" y="21506399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L8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972372" y="17431096"/>
              <a:ext cx="7659349" cy="49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March (992hPa)		     </a:t>
              </a:r>
              <a:r>
                <a:rPr lang="en-US" dirty="0" smtClean="0"/>
                <a:t>September </a:t>
              </a:r>
              <a:r>
                <a:rPr lang="en-US" dirty="0"/>
                <a:t>(992hPa)</a:t>
              </a:r>
            </a:p>
          </p:txBody>
        </p:sp>
      </p:grp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2827543" y="4053345"/>
            <a:ext cx="1816605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1" idx="0"/>
          </p:cNvCxnSpPr>
          <p:nvPr/>
        </p:nvCxnSpPr>
        <p:spPr>
          <a:xfrm flipH="1">
            <a:off x="4644148" y="4053345"/>
            <a:ext cx="1591490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74" y="456929"/>
            <a:ext cx="8207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Annual Direct Radiative Forcing of BC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4254" y="2101614"/>
            <a:ext cx="8403373" cy="3001914"/>
            <a:chOff x="676026" y="1696923"/>
            <a:chExt cx="11130058" cy="3608689"/>
          </a:xfrm>
        </p:grpSpPr>
        <p:grpSp>
          <p:nvGrpSpPr>
            <p:cNvPr id="3" name="Group 2"/>
            <p:cNvGrpSpPr/>
            <p:nvPr/>
          </p:nvGrpSpPr>
          <p:grpSpPr>
            <a:xfrm>
              <a:off x="676026" y="1696923"/>
              <a:ext cx="10912180" cy="3499178"/>
              <a:chOff x="676026" y="1696923"/>
              <a:chExt cx="10912180" cy="34991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026" y="2044638"/>
                <a:ext cx="5294877" cy="31218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574816" y="1696923"/>
                <a:ext cx="5013390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8-monolayer (mean: 0.48 W/m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24865" y="1709999"/>
                <a:ext cx="4846038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1-monolayer (mean: 0.18 W/m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452" y="2058754"/>
                <a:ext cx="4992558" cy="3137347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113058" y="4874111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W/m2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18689" y="4935624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W/m2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07162" y="5890483"/>
            <a:ext cx="5055029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</a:t>
            </a:r>
            <a:r>
              <a:rPr lang="en-US" dirty="0" smtClean="0"/>
              <a:t>direct radiative forcing is higher in L8 </a:t>
            </a:r>
            <a:r>
              <a:rPr lang="en-US" dirty="0"/>
              <a:t>case.</a:t>
            </a:r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to </a:t>
            </a:r>
            <a:r>
              <a:rPr lang="en-US" dirty="0" smtClean="0"/>
              <a:t>Determine the </a:t>
            </a:r>
            <a:r>
              <a:rPr lang="en-US" dirty="0"/>
              <a:t>‘Correct’ Number of Mono-layer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2000" dirty="0"/>
              <a:t>In a first-order aging model, the transition of BC mass from fresh to aged mode can be represented by an aging </a:t>
            </a:r>
            <a:r>
              <a:rPr lang="en-US" sz="2000" dirty="0" smtClean="0"/>
              <a:t>timescale   :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2000" dirty="0" smtClean="0"/>
              <a:t>This aging timescale can be distributed into condensation and coagulation timescales: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78" y="2600376"/>
            <a:ext cx="3206750" cy="637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22" y="2004924"/>
            <a:ext cx="192024" cy="211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3314383"/>
            <a:ext cx="2080260" cy="594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2" y="5402849"/>
            <a:ext cx="1731012" cy="66442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748" y="5112245"/>
            <a:ext cx="2035556" cy="622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749" y="5811264"/>
            <a:ext cx="2035556" cy="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Aging Timescales Extracted from CAM-</a:t>
            </a:r>
            <a:r>
              <a:rPr lang="en-US" dirty="0" err="1" smtClean="0"/>
              <a:t>chem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37408" y="1929233"/>
            <a:ext cx="2351079" cy="1994179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875091" y="4205093"/>
            <a:ext cx="7309903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altLang="zh-CN" sz="1800" dirty="0" smtClean="0"/>
              <a:t>Step1: Compute the </a:t>
            </a:r>
            <a:r>
              <a:rPr lang="en-US" altLang="zh-CN" sz="1800" dirty="0" smtClean="0">
                <a:solidFill>
                  <a:srgbClr val="C00000"/>
                </a:solidFill>
              </a:rPr>
              <a:t>condensation and coagulation aging timescale</a:t>
            </a:r>
            <a:r>
              <a:rPr lang="en-US" altLang="zh-CN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/>
              <a:t>as the inverse of their mass transfer rate from primary carbon mode (fresh) to accumulation mode (aged).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altLang="zh-CN" sz="18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altLang="zh-CN" sz="1800" dirty="0" smtClean="0"/>
              <a:t>Step2: Compute the total aging timescale as their harmonic mean.</a:t>
            </a:r>
          </a:p>
        </p:txBody>
      </p:sp>
      <p:sp>
        <p:nvSpPr>
          <p:cNvPr id="16" name="Oval 15"/>
          <p:cNvSpPr/>
          <p:nvPr/>
        </p:nvSpPr>
        <p:spPr>
          <a:xfrm>
            <a:off x="3550155" y="1956264"/>
            <a:ext cx="869555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07697" y="1956264"/>
            <a:ext cx="880790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3996" y="1445715"/>
            <a:ext cx="2066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Mass transfer rates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628650" y="3963959"/>
            <a:ext cx="4503175" cy="1326804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8171" y="4219053"/>
            <a:ext cx="3423956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aging: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particles are coated with other aerosol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changes CCN properties and optical properties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853" y="15205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Contribution from Condensation and Coagulation – </a:t>
            </a:r>
            <a:r>
              <a:rPr lang="en-US" sz="3600" dirty="0" smtClean="0">
                <a:solidFill>
                  <a:schemeClr val="tx2"/>
                </a:solidFill>
              </a:rPr>
              <a:t>Annual Mean, 992hPa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044" y="242580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9" b="6475"/>
          <a:stretch/>
        </p:blipFill>
        <p:spPr>
          <a:xfrm>
            <a:off x="3050026" y="1809680"/>
            <a:ext cx="2627760" cy="4484794"/>
          </a:xfrm>
        </p:spPr>
      </p:pic>
      <p:sp>
        <p:nvSpPr>
          <p:cNvPr id="9" name="TextBox 8"/>
          <p:cNvSpPr txBox="1"/>
          <p:nvPr/>
        </p:nvSpPr>
        <p:spPr>
          <a:xfrm>
            <a:off x="6293387" y="4496056"/>
            <a:ext cx="213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Aging timescales range from less than one hour to several days.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82694" y="2497612"/>
            <a:ext cx="1956979" cy="1574796"/>
            <a:chOff x="7366896" y="1630112"/>
            <a:chExt cx="2351079" cy="19941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3" name="Left Brace 12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8" r="466"/>
          <a:stretch/>
        </p:blipFill>
        <p:spPr>
          <a:xfrm>
            <a:off x="1802251" y="6382821"/>
            <a:ext cx="5285900" cy="3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3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Particle Resolved Model Representation of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650" y="4511812"/>
            <a:ext cx="7893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PartMC</a:t>
            </a:r>
            <a:r>
              <a:rPr lang="en-US" b="1" dirty="0"/>
              <a:t>-MOSAIC: </a:t>
            </a:r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It track the evolution of individual particles (mass constituent aerosol species). (</a:t>
            </a:r>
            <a:r>
              <a:rPr lang="en-US" dirty="0" err="1"/>
              <a:t>Riemer</a:t>
            </a:r>
            <a:r>
              <a:rPr lang="en-US" dirty="0"/>
              <a:t> </a:t>
            </a:r>
            <a:r>
              <a:rPr lang="en-US" dirty="0" smtClean="0"/>
              <a:t>et al., 2009).  </a:t>
            </a: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The processes of advection, diffusion and coagulation are modeled stochastically.</a:t>
            </a:r>
          </a:p>
          <a:p>
            <a:endParaRPr lang="zh-CN" alt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Advantage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/>
              <a:t>No specific aging criterion assumption is required.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7340" y="1706547"/>
            <a:ext cx="26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Particle </a:t>
            </a:r>
            <a:r>
              <a:rPr lang="en-US" dirty="0"/>
              <a:t>Resolved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1" y="2075879"/>
            <a:ext cx="3298531" cy="25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2000" dirty="0" smtClean="0"/>
              <a:t>Previous study has found a parameterization of BC aging timescale </a:t>
            </a:r>
            <a:r>
              <a:rPr lang="en-US" sz="2000" dirty="0"/>
              <a:t>(Fierce et al., 2016</a:t>
            </a:r>
            <a:r>
              <a:rPr lang="en-US" sz="2000" dirty="0" smtClean="0"/>
              <a:t>), based on a </a:t>
            </a:r>
            <a:r>
              <a:rPr lang="en-US" sz="2000" dirty="0"/>
              <a:t>series of 100 sensitivity scenarios, and p</a:t>
            </a:r>
            <a:r>
              <a:rPr lang="en-US" altLang="zh-CN" sz="2000" dirty="0"/>
              <a:t>arametric regression.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altLang="zh-CN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 smtClean="0"/>
              <a:t>The parameterization is:</a:t>
            </a:r>
            <a:endParaRPr lang="en-US" altLang="zh-CN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altLang="zh-CN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PartMC</a:t>
            </a:r>
            <a:r>
              <a:rPr lang="en-US" sz="3600" dirty="0" smtClean="0"/>
              <a:t> Parameterization of Aging Timescales</a:t>
            </a:r>
            <a:endParaRPr lang="en-US" sz="3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32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8643" y="4561932"/>
            <a:ext cx="6761357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altLang="zh-CN" sz="18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1800" i="1" dirty="0" err="1" smtClean="0"/>
              <a:t>I</a:t>
            </a:r>
            <a:r>
              <a:rPr lang="en-US" sz="1800" baseline="-25000" dirty="0" err="1" smtClean="0"/>
              <a:t>cond</a:t>
            </a:r>
            <a:r>
              <a:rPr lang="en-US" sz="1800" dirty="0" smtClean="0"/>
              <a:t>: total </a:t>
            </a:r>
            <a:r>
              <a:rPr lang="en-US" sz="1800" dirty="0" err="1" smtClean="0"/>
              <a:t>volumn</a:t>
            </a:r>
            <a:r>
              <a:rPr lang="en-US" sz="1800" dirty="0" smtClean="0"/>
              <a:t> condensation rate over surface area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1800" i="1" dirty="0" smtClean="0"/>
              <a:t>N</a:t>
            </a:r>
            <a:r>
              <a:rPr lang="en-US" sz="1800" dirty="0" smtClean="0"/>
              <a:t>: total aerosol number concentration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altLang="zh-CN" sz="1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422788" y="3795222"/>
            <a:ext cx="4591330" cy="787378"/>
            <a:chOff x="2660909" y="2632723"/>
            <a:chExt cx="4278093" cy="711551"/>
          </a:xfrm>
        </p:grpSpPr>
        <p:graphicFrame>
          <p:nvGraphicFramePr>
            <p:cNvPr id="13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632723"/>
            <a:ext cx="3083191" cy="481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7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632723"/>
                          <a:ext cx="3083191" cy="481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477344" y="3066137"/>
              <a:ext cx="3461658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PartMC</a:t>
            </a:r>
            <a:r>
              <a:rPr lang="en-US" dirty="0" smtClean="0"/>
              <a:t> Aging Timescales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7" y="1769477"/>
            <a:ext cx="7557923" cy="4565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7004" y="5996763"/>
            <a:ext cx="208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altLang="zh-CN" sz="1600" dirty="0" smtClean="0"/>
              <a:t>Fierce </a:t>
            </a:r>
            <a:r>
              <a:rPr lang="en-US" sz="1600" dirty="0" smtClean="0"/>
              <a:t>et al., 2016)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Volume Condensation Rate in Primary Carbon Mode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472" y="2883285"/>
            <a:ext cx="129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992hPa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859hPa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3778" y="1794622"/>
            <a:ext cx="607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March			         </a:t>
            </a:r>
            <a:r>
              <a:rPr lang="en-US" sz="1600" dirty="0" smtClean="0"/>
              <a:t>September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60152" y="2051325"/>
            <a:ext cx="7006468" cy="4225796"/>
            <a:chOff x="-25805" y="1690010"/>
            <a:chExt cx="8807568" cy="52453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77" y="4230306"/>
              <a:ext cx="4343400" cy="2705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063" y="4192201"/>
              <a:ext cx="4457700" cy="2743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05" y="1690010"/>
              <a:ext cx="4356100" cy="2806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292" y="1735415"/>
              <a:ext cx="4241800" cy="27178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7648" y="1971407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3391" y="1996808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39" y="1812018"/>
            <a:ext cx="5622664" cy="5045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5963" y="15774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54220" y="159210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35</a:t>
            </a:fld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 smtClean="0">
                <a:solidFill>
                  <a:schemeClr val="tx2"/>
                </a:solidFill>
              </a:rPr>
              <a:t>chem</a:t>
            </a:r>
            <a:r>
              <a:rPr lang="en-US" sz="2800" dirty="0" smtClean="0">
                <a:solidFill>
                  <a:schemeClr val="tx2"/>
                </a:solidFill>
              </a:rPr>
              <a:t> and </a:t>
            </a:r>
            <a:r>
              <a:rPr lang="en-US" sz="2800" dirty="0" err="1" smtClean="0">
                <a:solidFill>
                  <a:schemeClr val="tx2"/>
                </a:solidFill>
              </a:rPr>
              <a:t>PartMC</a:t>
            </a:r>
            <a:r>
              <a:rPr lang="en-US" sz="2800" dirty="0" smtClean="0">
                <a:solidFill>
                  <a:schemeClr val="tx2"/>
                </a:solidFill>
              </a:rPr>
              <a:t> Aging Timescales – </a:t>
            </a:r>
            <a:r>
              <a:rPr lang="en-US" sz="2800" dirty="0">
                <a:solidFill>
                  <a:schemeClr val="tx2"/>
                </a:solidFill>
              </a:rPr>
              <a:t>March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54" y="2482675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77103" y="1933509"/>
            <a:ext cx="1712402" cy="1416670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841584" y="4432048"/>
            <a:ext cx="2135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 err="1" smtClean="0"/>
              <a:t>PartMC</a:t>
            </a:r>
            <a:r>
              <a:rPr lang="en-US" altLang="zh-CN" sz="1400" dirty="0" smtClean="0"/>
              <a:t> timescales broadly </a:t>
            </a:r>
            <a:r>
              <a:rPr lang="en-US" altLang="zh-CN" sz="1400" dirty="0" err="1" smtClean="0"/>
              <a:t>consistant</a:t>
            </a:r>
            <a:r>
              <a:rPr lang="en-US" altLang="zh-CN" sz="1400" dirty="0" smtClean="0"/>
              <a:t> with CAM-</a:t>
            </a:r>
            <a:r>
              <a:rPr lang="en-US" altLang="zh-CN" sz="1400" dirty="0" err="1" smtClean="0"/>
              <a:t>chem</a:t>
            </a:r>
            <a:r>
              <a:rPr lang="en-US" altLang="zh-CN" sz="1400" dirty="0" smtClean="0"/>
              <a:t> timescales</a:t>
            </a:r>
            <a:endParaRPr lang="en-US" altLang="zh-CN" sz="1400" dirty="0"/>
          </a:p>
        </p:txBody>
      </p:sp>
      <p:graphicFrame>
        <p:nvGraphicFramePr>
          <p:cNvPr id="2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207428"/>
              </p:ext>
            </p:extLst>
          </p:nvPr>
        </p:nvGraphicFramePr>
        <p:xfrm>
          <a:off x="6987269" y="3819746"/>
          <a:ext cx="2033941" cy="34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8" imgW="1625600" imgH="254000" progId="Equation.DSMT4">
                  <p:embed/>
                </p:oleObj>
              </mc:Choice>
              <mc:Fallback>
                <p:oleObj name="Equation" r:id="rId8" imgW="1625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87269" y="3819746"/>
                        <a:ext cx="2033941" cy="343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37511" y="3529362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C00000"/>
                </a:solidFill>
              </a:rPr>
              <a:t>PartMC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2601" y="1722277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CAM-</a:t>
            </a:r>
            <a:r>
              <a:rPr lang="en-US" sz="1200" dirty="0" err="1" smtClean="0">
                <a:solidFill>
                  <a:srgbClr val="C00000"/>
                </a:solidFill>
              </a:rPr>
              <a:t>chem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24" y="1757206"/>
            <a:ext cx="5629126" cy="5100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08405" y="3856518"/>
            <a:ext cx="213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 smtClean="0"/>
              <a:t>Seasonal variability can be observed</a:t>
            </a:r>
            <a:endParaRPr lang="en-US" altLang="zh-C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September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</p:spTree>
    <p:extLst>
      <p:ext uri="{BB962C8B-B14F-4D97-AF65-F5344CB8AC3E}">
        <p14:creationId xmlns:p14="http://schemas.microsoft.com/office/powerpoint/2010/main" val="3224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992hPa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4" y="1855400"/>
            <a:ext cx="5310712" cy="4795286"/>
          </a:xfrm>
        </p:spPr>
      </p:pic>
      <p:sp>
        <p:nvSpPr>
          <p:cNvPr id="21" name="TextBox 20"/>
          <p:cNvSpPr txBox="1"/>
          <p:nvPr/>
        </p:nvSpPr>
        <p:spPr>
          <a:xfrm>
            <a:off x="6824546" y="3129658"/>
            <a:ext cx="2155085" cy="22467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2" indent="-285750">
              <a:buFont typeface="Wingdings" charset="2"/>
              <a:buChar char="Ø"/>
            </a:pPr>
            <a:r>
              <a:rPr lang="en-US" altLang="zh-CN" sz="1400" dirty="0" smtClean="0"/>
              <a:t>MAM4 </a:t>
            </a:r>
            <a:r>
              <a:rPr lang="en-US" altLang="zh-CN" sz="1400" dirty="0"/>
              <a:t>aging timescales </a:t>
            </a:r>
            <a:r>
              <a:rPr lang="en-US" altLang="zh-CN" sz="1400" dirty="0">
                <a:solidFill>
                  <a:srgbClr val="C00000"/>
                </a:solidFill>
              </a:rPr>
              <a:t>broadly consistent </a:t>
            </a:r>
            <a:r>
              <a:rPr lang="en-US" altLang="zh-CN" sz="1400" dirty="0"/>
              <a:t>with </a:t>
            </a:r>
            <a:r>
              <a:rPr lang="en-US" altLang="zh-CN" sz="1400" dirty="0" err="1"/>
              <a:t>PartMC</a:t>
            </a:r>
            <a:r>
              <a:rPr lang="en-US" altLang="zh-CN" sz="1400" dirty="0"/>
              <a:t> MOSAIC aging timescales near the surface</a:t>
            </a:r>
            <a:r>
              <a:rPr lang="en-US" altLang="zh-CN" sz="1400" dirty="0" smtClean="0"/>
              <a:t>.</a:t>
            </a:r>
          </a:p>
          <a:p>
            <a:pPr marL="285750" lvl="2" indent="-285750">
              <a:buFont typeface="Wingdings" charset="2"/>
              <a:buChar char="Ø"/>
            </a:pPr>
            <a:r>
              <a:rPr lang="en-US" sz="1400" dirty="0" smtClean="0"/>
              <a:t>Highest Differences of aging timescales exist in </a:t>
            </a:r>
            <a:r>
              <a:rPr lang="en-US" sz="1400" dirty="0" smtClean="0">
                <a:solidFill>
                  <a:srgbClr val="C00000"/>
                </a:solidFill>
              </a:rPr>
              <a:t>distant regions. 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169190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82453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4902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88165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75870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89133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4" y="1803614"/>
            <a:ext cx="5328263" cy="494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857hPa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4907" y="3646448"/>
            <a:ext cx="1910749" cy="206210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600" dirty="0" smtClean="0"/>
              <a:t>MAM4 </a:t>
            </a:r>
            <a:r>
              <a:rPr lang="en-US" altLang="zh-CN" sz="1600" dirty="0"/>
              <a:t>aging timescales </a:t>
            </a:r>
            <a:r>
              <a:rPr lang="en-US" altLang="zh-CN" sz="1600" dirty="0" smtClean="0">
                <a:solidFill>
                  <a:srgbClr val="C00000"/>
                </a:solidFill>
              </a:rPr>
              <a:t>higher than </a:t>
            </a:r>
            <a:r>
              <a:rPr lang="en-US" altLang="zh-CN" sz="1600" dirty="0" err="1" smtClean="0"/>
              <a:t>PartMC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MOSAIC aging timescales </a:t>
            </a:r>
            <a:r>
              <a:rPr lang="en-US" altLang="zh-CN" sz="1600" dirty="0" smtClean="0"/>
              <a:t>in an upper layer, indicating </a:t>
            </a:r>
            <a:r>
              <a:rPr lang="en-US" altLang="zh-CN" sz="1600" dirty="0" smtClean="0">
                <a:solidFill>
                  <a:srgbClr val="C00000"/>
                </a:solidFill>
              </a:rPr>
              <a:t>slower aging rates</a:t>
            </a:r>
            <a:r>
              <a:rPr lang="en-US" altLang="zh-CN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b="50666"/>
          <a:stretch/>
        </p:blipFill>
        <p:spPr>
          <a:xfrm>
            <a:off x="841248" y="1652888"/>
            <a:ext cx="7068312" cy="25457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48367" t="57740"/>
          <a:stretch/>
        </p:blipFill>
        <p:spPr>
          <a:xfrm>
            <a:off x="3031117" y="4451255"/>
            <a:ext cx="2673435" cy="24647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85292" y="1716838"/>
            <a:ext cx="5832964" cy="2922262"/>
            <a:chOff x="31148937" y="21698751"/>
            <a:chExt cx="7162491" cy="3775483"/>
          </a:xfrm>
        </p:grpSpPr>
        <p:sp>
          <p:nvSpPr>
            <p:cNvPr id="22" name="TextBox 21"/>
            <p:cNvSpPr txBox="1"/>
            <p:nvPr/>
          </p:nvSpPr>
          <p:spPr>
            <a:xfrm>
              <a:off x="31148937" y="21706306"/>
              <a:ext cx="1370528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67117" y="21706306"/>
              <a:ext cx="1488294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90781" y="21698751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47319" y="24951623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22208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Plots of Annual </a:t>
            </a:r>
            <a:r>
              <a:rPr lang="en-US" sz="2800" dirty="0"/>
              <a:t>M</a:t>
            </a:r>
            <a:r>
              <a:rPr lang="en-US" sz="2800" dirty="0" smtClean="0"/>
              <a:t>ean </a:t>
            </a:r>
            <a:r>
              <a:rPr lang="en-US" sz="2800" dirty="0"/>
              <a:t>A</a:t>
            </a:r>
            <a:r>
              <a:rPr lang="en-US" sz="2800" dirty="0" smtClean="0"/>
              <a:t>ging Timescales – 992hPa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68917" y="4418905"/>
            <a:ext cx="2353361" cy="2062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8-monolayer sulfate criterion, the aging timescales have the closest linear-regression slope to 1 among </a:t>
            </a:r>
            <a:r>
              <a:rPr lang="en-US" sz="1600" dirty="0" smtClean="0"/>
              <a:t>the 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4167805" y="5449957"/>
            <a:ext cx="1901112" cy="2704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5" y="4451255"/>
            <a:ext cx="2296010" cy="22445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85293" y="4249001"/>
            <a:ext cx="1212034" cy="4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0" y="1792218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6347" y="3624760"/>
            <a:ext cx="3255778" cy="821020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020" y="3561855"/>
            <a:ext cx="3589956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removal: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Wet deposition: rainout, washout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dry deposition</a:t>
            </a:r>
          </a:p>
        </p:txBody>
      </p:sp>
    </p:spTree>
    <p:extLst>
      <p:ext uri="{BB962C8B-B14F-4D97-AF65-F5344CB8AC3E}">
        <p14:creationId xmlns:p14="http://schemas.microsoft.com/office/powerpoint/2010/main" val="13754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2424" t="55839" r="32724"/>
          <a:stretch/>
        </p:blipFill>
        <p:spPr>
          <a:xfrm>
            <a:off x="3013341" y="4518732"/>
            <a:ext cx="2395728" cy="2319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55839" r="66734"/>
          <a:stretch/>
        </p:blipFill>
        <p:spPr>
          <a:xfrm>
            <a:off x="701108" y="4538471"/>
            <a:ext cx="2286712" cy="231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50138"/>
          <a:stretch/>
        </p:blipFill>
        <p:spPr>
          <a:xfrm>
            <a:off x="746048" y="1605517"/>
            <a:ext cx="6873952" cy="26190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51929" y="1709929"/>
            <a:ext cx="5699080" cy="2985882"/>
            <a:chOff x="30969956" y="21749482"/>
            <a:chExt cx="6998091" cy="4137698"/>
          </a:xfrm>
        </p:grpSpPr>
        <p:sp>
          <p:nvSpPr>
            <p:cNvPr id="22" name="TextBox 21"/>
            <p:cNvSpPr txBox="1"/>
            <p:nvPr/>
          </p:nvSpPr>
          <p:spPr>
            <a:xfrm>
              <a:off x="30969956" y="21749482"/>
              <a:ext cx="1370529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860727" y="21749484"/>
              <a:ext cx="1488295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647400" y="21749483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860728" y="25364569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13064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Plots of Annual Mean </a:t>
            </a:r>
            <a:r>
              <a:rPr lang="en-US" sz="2800" dirty="0"/>
              <a:t>A</a:t>
            </a:r>
            <a:r>
              <a:rPr lang="en-US" sz="2800" dirty="0" smtClean="0"/>
              <a:t>ging </a:t>
            </a:r>
            <a:r>
              <a:rPr lang="en-US" sz="2800" dirty="0"/>
              <a:t>T</a:t>
            </a:r>
            <a:r>
              <a:rPr lang="en-US" sz="2800" dirty="0" smtClean="0"/>
              <a:t>imescales – 857hPa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35376" y="4318677"/>
            <a:ext cx="2389917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</a:t>
            </a:r>
            <a:r>
              <a:rPr lang="en-US" sz="1600" dirty="0" smtClean="0"/>
              <a:t>6-monolayer </a:t>
            </a:r>
            <a:r>
              <a:rPr lang="en-US" sz="1600" dirty="0"/>
              <a:t>sulfate criterion, the aging timescales have the closest linear-regression slope to 1 among </a:t>
            </a:r>
            <a:r>
              <a:rPr lang="en-US" sz="1600" dirty="0" smtClean="0"/>
              <a:t>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1924493" y="5226618"/>
            <a:ext cx="4010883" cy="3342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927" y="4318677"/>
            <a:ext cx="107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26" y="1856904"/>
            <a:ext cx="1329028" cy="1193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737" y="1537017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Sensitivity Analysis to the Aging Criterion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173" y="2856915"/>
            <a:ext cx="2416685" cy="11387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1. Relative differences can be largest at </a:t>
            </a:r>
            <a:r>
              <a:rPr lang="en-US" sz="1700" b="1" dirty="0">
                <a:solidFill>
                  <a:srgbClr val="C00000"/>
                </a:solidFill>
              </a:rPr>
              <a:t>high altitudes </a:t>
            </a:r>
            <a:r>
              <a:rPr lang="en-US" sz="1700" dirty="0"/>
              <a:t>for some distant regions.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0" y="2387757"/>
            <a:ext cx="3752427" cy="1700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44623" y="2070511"/>
            <a:ext cx="38530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Relative Difference  (L1-L8)/L8 </a:t>
            </a:r>
          </a:p>
        </p:txBody>
      </p: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4795284" y="2658258"/>
            <a:ext cx="2231779" cy="11970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3"/>
          </p:cNvCxnSpPr>
          <p:nvPr/>
        </p:nvCxnSpPr>
        <p:spPr>
          <a:xfrm flipH="1">
            <a:off x="2785858" y="2732103"/>
            <a:ext cx="807487" cy="6941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0594" y="5960090"/>
            <a:ext cx="3576469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4. Most BC aerosols (&gt; 90%) are externally mixed in the Arctic.</a:t>
            </a: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7027063" y="1946962"/>
            <a:ext cx="188858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BC burden most sensitive at </a:t>
            </a:r>
            <a:r>
              <a:rPr lang="en-US" sz="1700" b="1" dirty="0">
                <a:solidFill>
                  <a:srgbClr val="C00000"/>
                </a:solidFill>
              </a:rPr>
              <a:t>high latitudes </a:t>
            </a:r>
            <a:r>
              <a:rPr lang="en-US" sz="1700" dirty="0"/>
              <a:t>(maximum relative difference of 16%)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8961"/>
            <a:ext cx="2587914" cy="227682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338849" y="4532776"/>
            <a:ext cx="175470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3. </a:t>
            </a:r>
            <a:r>
              <a:rPr lang="en-US" sz="1700" dirty="0"/>
              <a:t>The annual radiative forcing is higher when using a larger number of monolayers.</a:t>
            </a:r>
          </a:p>
        </p:txBody>
      </p:sp>
      <p:cxnSp>
        <p:nvCxnSpPr>
          <p:cNvPr id="79" name="Straight Arrow Connector 78"/>
          <p:cNvCxnSpPr>
            <a:stCxn id="46" idx="1"/>
          </p:cNvCxnSpPr>
          <p:nvPr/>
        </p:nvCxnSpPr>
        <p:spPr>
          <a:xfrm flipH="1" flipV="1">
            <a:off x="1738190" y="5665848"/>
            <a:ext cx="1712404" cy="6020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2019" y="4887503"/>
            <a:ext cx="520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L1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50663" y="4199665"/>
            <a:ext cx="213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Accumulation/total</a:t>
            </a:r>
            <a:endParaRPr lang="en-US" sz="16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979320" y="3976486"/>
            <a:ext cx="4318303" cy="1764308"/>
            <a:chOff x="239470" y="1469906"/>
            <a:chExt cx="11957236" cy="4369493"/>
          </a:xfrm>
        </p:grpSpPr>
        <p:grpSp>
          <p:nvGrpSpPr>
            <p:cNvPr id="109" name="Group 108"/>
            <p:cNvGrpSpPr/>
            <p:nvPr/>
          </p:nvGrpSpPr>
          <p:grpSpPr>
            <a:xfrm>
              <a:off x="239470" y="1469906"/>
              <a:ext cx="11169448" cy="3826610"/>
              <a:chOff x="239470" y="1469906"/>
              <a:chExt cx="11169448" cy="3826610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70" y="1826706"/>
                <a:ext cx="5559666" cy="3440176"/>
              </a:xfrm>
              <a:prstGeom prst="rect">
                <a:avLst/>
              </a:prstGeom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2257375" y="1495502"/>
                <a:ext cx="3252706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1-monolayer</a:t>
                </a: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6" y="1839239"/>
                <a:ext cx="5501672" cy="3457277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7799713" y="1469906"/>
                <a:ext cx="3243222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8-monolayer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5113058" y="5168093"/>
              <a:ext cx="1753290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W/m2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718689" y="5229607"/>
              <a:ext cx="1478017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W/m2</a:t>
              </a:r>
            </a:p>
          </p:txBody>
        </p:sp>
      </p:grpSp>
      <p:cxnSp>
        <p:nvCxnSpPr>
          <p:cNvPr id="118" name="Straight Arrow Connector 117"/>
          <p:cNvCxnSpPr>
            <a:stCxn id="100" idx="1"/>
          </p:cNvCxnSpPr>
          <p:nvPr/>
        </p:nvCxnSpPr>
        <p:spPr>
          <a:xfrm flipH="1" flipV="1">
            <a:off x="6009897" y="4559293"/>
            <a:ext cx="1328952" cy="80448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9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63" y="1820168"/>
            <a:ext cx="2837262" cy="2561895"/>
          </a:xfrm>
        </p:spPr>
      </p:pic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42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36" y="1533798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Process Analysis of Aging Timescales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22913" y="2044865"/>
            <a:ext cx="4285362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1</a:t>
            </a:r>
            <a:r>
              <a:rPr lang="en-US" sz="1700" dirty="0" smtClean="0"/>
              <a:t>. </a:t>
            </a:r>
            <a:r>
              <a:rPr lang="en-US" altLang="zh-CN" sz="1700" dirty="0"/>
              <a:t>Condensation of SOA and sulfate plays a dominating role.</a:t>
            </a:r>
            <a:endParaRPr lang="en-US" sz="1700" dirty="0"/>
          </a:p>
        </p:txBody>
      </p:sp>
      <p:sp>
        <p:nvSpPr>
          <p:cNvPr id="58" name="TextBox 57"/>
          <p:cNvSpPr txBox="1"/>
          <p:nvPr/>
        </p:nvSpPr>
        <p:spPr>
          <a:xfrm>
            <a:off x="4602773" y="4075397"/>
            <a:ext cx="4325642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700" dirty="0"/>
              <a:t>3. MAM4 aging timescales broadly consistent with </a:t>
            </a:r>
            <a:r>
              <a:rPr lang="en-US" altLang="zh-CN" sz="1700" dirty="0" err="1"/>
              <a:t>PartMC</a:t>
            </a:r>
            <a:r>
              <a:rPr lang="en-US" altLang="zh-CN" sz="1700" dirty="0"/>
              <a:t> MOSAIC aging timescales near the surface.</a:t>
            </a:r>
            <a:endParaRPr lang="en-US" sz="1700" dirty="0"/>
          </a:p>
        </p:txBody>
      </p:sp>
      <p:sp>
        <p:nvSpPr>
          <p:cNvPr id="61" name="TextBox 60"/>
          <p:cNvSpPr txBox="1"/>
          <p:nvPr/>
        </p:nvSpPr>
        <p:spPr>
          <a:xfrm>
            <a:off x="4622913" y="2938403"/>
            <a:ext cx="4305502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sz="1700" dirty="0"/>
              <a:t>2</a:t>
            </a:r>
            <a:r>
              <a:rPr lang="en-US" altLang="zh-CN" sz="1700" dirty="0" smtClean="0"/>
              <a:t>. </a:t>
            </a:r>
            <a:r>
              <a:rPr lang="en-US" altLang="zh-CN" sz="1700" dirty="0"/>
              <a:t>Aging timescales range from less than one hour to several days.</a:t>
            </a:r>
          </a:p>
        </p:txBody>
      </p:sp>
      <p:cxnSp>
        <p:nvCxnSpPr>
          <p:cNvPr id="65" name="Straight Arrow Connector 64"/>
          <p:cNvCxnSpPr>
            <a:endCxn id="57" idx="1"/>
          </p:cNvCxnSpPr>
          <p:nvPr/>
        </p:nvCxnSpPr>
        <p:spPr>
          <a:xfrm flipV="1">
            <a:off x="3896887" y="2352642"/>
            <a:ext cx="726026" cy="1670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1" idx="1"/>
          </p:cNvCxnSpPr>
          <p:nvPr/>
        </p:nvCxnSpPr>
        <p:spPr>
          <a:xfrm flipV="1">
            <a:off x="3937167" y="3246180"/>
            <a:ext cx="685746" cy="62520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50415" y="2145242"/>
            <a:ext cx="803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Coag</a:t>
            </a:r>
            <a:endParaRPr lang="en-US" sz="1600" dirty="0"/>
          </a:p>
          <a:p>
            <a:endParaRPr lang="zh-CN" altLang="en-US" sz="1600" dirty="0" smtClean="0"/>
          </a:p>
          <a:p>
            <a:endParaRPr lang="en-US" sz="1600" dirty="0"/>
          </a:p>
          <a:p>
            <a:r>
              <a:rPr lang="en-US" sz="1600" dirty="0"/>
              <a:t>Total</a:t>
            </a:r>
          </a:p>
        </p:txBody>
      </p:sp>
      <p:cxnSp>
        <p:nvCxnSpPr>
          <p:cNvPr id="76" name="Straight Arrow Connector 75"/>
          <p:cNvCxnSpPr>
            <a:endCxn id="58" idx="1"/>
          </p:cNvCxnSpPr>
          <p:nvPr/>
        </p:nvCxnSpPr>
        <p:spPr>
          <a:xfrm>
            <a:off x="3917027" y="3860747"/>
            <a:ext cx="685746" cy="65323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94" y="4203236"/>
            <a:ext cx="2852232" cy="26453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02773" y="5396978"/>
            <a:ext cx="4325642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700" dirty="0"/>
              <a:t>4</a:t>
            </a:r>
            <a:r>
              <a:rPr lang="en-US" altLang="zh-CN" sz="1700" dirty="0" smtClean="0"/>
              <a:t>. </a:t>
            </a:r>
            <a:r>
              <a:rPr lang="en-US" altLang="zh-CN" sz="1700" dirty="0"/>
              <a:t>MAM4 aging timescales </a:t>
            </a:r>
            <a:r>
              <a:rPr lang="en-US" altLang="zh-CN" sz="1700" dirty="0" smtClean="0"/>
              <a:t>bigger than </a:t>
            </a:r>
            <a:r>
              <a:rPr lang="en-US" altLang="zh-CN" sz="1700" dirty="0" err="1" smtClean="0"/>
              <a:t>PartMC</a:t>
            </a:r>
            <a:r>
              <a:rPr lang="en-US" altLang="zh-CN" sz="1700" dirty="0" smtClean="0"/>
              <a:t> </a:t>
            </a:r>
            <a:r>
              <a:rPr lang="en-US" altLang="zh-CN" sz="1700" dirty="0"/>
              <a:t>MOSAIC aging timescales </a:t>
            </a:r>
            <a:r>
              <a:rPr lang="en-US" altLang="zh-CN" sz="1700" dirty="0" smtClean="0"/>
              <a:t>in the</a:t>
            </a:r>
            <a:r>
              <a:rPr lang="en-US" altLang="zh-CN" sz="1700" dirty="0" smtClean="0"/>
              <a:t> upper level.</a:t>
            </a:r>
            <a:endParaRPr lang="en-US" sz="17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896887" y="5937114"/>
            <a:ext cx="681690" cy="3370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6671" y="4523798"/>
            <a:ext cx="803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Coag</a:t>
            </a:r>
            <a:endParaRPr lang="en-US" sz="1600" dirty="0"/>
          </a:p>
          <a:p>
            <a:endParaRPr lang="zh-CN" altLang="en-US" sz="1600" dirty="0" smtClean="0"/>
          </a:p>
          <a:p>
            <a:endParaRPr lang="en-US" sz="1600" dirty="0"/>
          </a:p>
          <a:p>
            <a:r>
              <a:rPr lang="en-US" sz="1600" dirty="0"/>
              <a:t>Total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3798" y="1870298"/>
            <a:ext cx="92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992 </a:t>
            </a:r>
            <a:r>
              <a:rPr lang="en-US" sz="1400" b="1" dirty="0" err="1" smtClean="0">
                <a:solidFill>
                  <a:srgbClr val="C00000"/>
                </a:solidFill>
              </a:rPr>
              <a:t>hPa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58" y="4228174"/>
            <a:ext cx="92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857 </a:t>
            </a:r>
            <a:r>
              <a:rPr lang="en-US" sz="1400" b="1" dirty="0" err="1" smtClean="0">
                <a:solidFill>
                  <a:srgbClr val="C00000"/>
                </a:solidFill>
              </a:rPr>
              <a:t>hPa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2000" dirty="0" smtClean="0"/>
              <a:t>Compare </a:t>
            </a:r>
            <a:r>
              <a:rPr lang="en-US" sz="2000" dirty="0"/>
              <a:t>simulated BC </a:t>
            </a:r>
            <a:r>
              <a:rPr lang="en-US" sz="2000" dirty="0" smtClean="0"/>
              <a:t>burden and mixing states </a:t>
            </a:r>
            <a:r>
              <a:rPr lang="en-US" sz="2000" dirty="0"/>
              <a:t>with SP2 </a:t>
            </a:r>
            <a:r>
              <a:rPr lang="en-US" sz="2000" dirty="0" smtClean="0"/>
              <a:t>data (e.g., HIPPO, FAAM </a:t>
            </a:r>
            <a:r>
              <a:rPr lang="en-US" sz="2000" dirty="0" smtClean="0"/>
              <a:t>BAe-146, </a:t>
            </a:r>
            <a:r>
              <a:rPr lang="en-US" sz="2000" dirty="0"/>
              <a:t>Pallas Global Atmosphere Watch (GAW</a:t>
            </a:r>
            <a:r>
              <a:rPr lang="en-US" sz="2000" dirty="0" smtClean="0"/>
              <a:t>) )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sz="2000" dirty="0" smtClean="0"/>
              <a:t>Analyze </a:t>
            </a:r>
            <a:r>
              <a:rPr lang="en-US" sz="2000" dirty="0" smtClean="0"/>
              <a:t>model sensitivity to BC emission </a:t>
            </a:r>
            <a:r>
              <a:rPr lang="en-US" sz="2000" dirty="0" smtClean="0"/>
              <a:t>diameters </a:t>
            </a:r>
            <a:r>
              <a:rPr lang="en-US" sz="2000" dirty="0" smtClean="0"/>
              <a:t>(134 nm by default);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966716" y="1754189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1157528" y="2635045"/>
            <a:ext cx="3658215" cy="1101413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4350" y="2646195"/>
            <a:ext cx="3524323" cy="258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impacts: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direct absorption or scattering of incoming solar radiation (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ndirect effect as CCN and semi-direct effect (</a:t>
            </a:r>
            <a:r>
              <a:rPr lang="en-US" dirty="0" smtClean="0">
                <a:solidFill>
                  <a:srgbClr val="C00000"/>
                </a:solidFill>
              </a:rPr>
              <a:t>cooling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Deposition to snow and ice (reduce surface albedo, 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</p:txBody>
      </p:sp>
      <p:sp>
        <p:nvSpPr>
          <p:cNvPr id="14" name="Donut 13"/>
          <p:cNvSpPr/>
          <p:nvPr/>
        </p:nvSpPr>
        <p:spPr>
          <a:xfrm>
            <a:off x="3695606" y="3940097"/>
            <a:ext cx="1553193" cy="1003251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Climate Effect</a:t>
            </a:r>
            <a:endParaRPr lang="en-US" sz="4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75908" y="1426392"/>
            <a:ext cx="6695681" cy="3962276"/>
            <a:chOff x="5984765" y="597986"/>
            <a:chExt cx="6277883" cy="3811437"/>
          </a:xfrm>
        </p:grpSpPr>
        <p:grpSp>
          <p:nvGrpSpPr>
            <p:cNvPr id="6" name="组合 19"/>
            <p:cNvGrpSpPr/>
            <p:nvPr/>
          </p:nvGrpSpPr>
          <p:grpSpPr>
            <a:xfrm>
              <a:off x="5984765" y="597986"/>
              <a:ext cx="5659681" cy="3629297"/>
              <a:chOff x="5008213" y="3123176"/>
              <a:chExt cx="4624209" cy="3098102"/>
            </a:xfrm>
          </p:grpSpPr>
          <p:pic>
            <p:nvPicPr>
              <p:cNvPr id="8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0576" y="3329804"/>
                <a:ext cx="3914364" cy="289147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008213" y="3123176"/>
                <a:ext cx="4624209" cy="34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BC Direct, Indirect and Snow/Ice Effect</a:t>
                </a:r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572484" y="4106246"/>
              <a:ext cx="3690164" cy="30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(Influential assessment </a:t>
              </a:r>
              <a:r>
                <a:rPr lang="en-US" sz="1200" dirty="0" smtClean="0"/>
                <a:t>paper, Bond </a:t>
              </a:r>
              <a:r>
                <a:rPr lang="en-US" sz="1200" dirty="0"/>
                <a:t>et al., 2013)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1800" y="5451425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Carbon aerosol: the 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largest</a:t>
            </a:r>
            <a:r>
              <a:rPr lang="en-US" dirty="0"/>
              <a:t> anthropogenic warming agent (1.1 W/m</a:t>
            </a:r>
            <a:r>
              <a:rPr lang="en-US" baseline="30000" dirty="0"/>
              <a:t>2</a:t>
            </a:r>
            <a:r>
              <a:rPr lang="en-US" dirty="0"/>
              <a:t>) after CO</a:t>
            </a:r>
            <a:r>
              <a:rPr lang="en-US" baseline="-25000" dirty="0"/>
              <a:t>2</a:t>
            </a:r>
            <a:r>
              <a:rPr lang="en-US" baseline="30000" dirty="0"/>
              <a:t> </a:t>
            </a:r>
            <a:r>
              <a:rPr lang="en-US" dirty="0"/>
              <a:t>(1.6 W/m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uncertainties (0.17 to 2.1 W/m</a:t>
            </a:r>
            <a:r>
              <a:rPr lang="en-US" baseline="30000" dirty="0"/>
              <a:t>2</a:t>
            </a:r>
            <a:r>
              <a:rPr lang="en-US" dirty="0"/>
              <a:t>) exist in climate models.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One key process that affect climate related properties is its </a:t>
            </a:r>
            <a:r>
              <a:rPr lang="en-US" dirty="0">
                <a:solidFill>
                  <a:srgbClr val="C00000"/>
                </a:solidFill>
              </a:rPr>
              <a:t>aging process</a:t>
            </a:r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6206" y="4210493"/>
            <a:ext cx="2562696" cy="32817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Black Carbon Aging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30215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dirty="0"/>
              <a:t>Conversion of fresh, hydrophobic black carbon into aged, hydrophilic black </a:t>
            </a:r>
            <a:r>
              <a:rPr lang="en-US" sz="2000" dirty="0" smtClean="0"/>
              <a:t>carbon.</a:t>
            </a:r>
          </a:p>
          <a:p>
            <a:pPr>
              <a:buClr>
                <a:schemeClr val="tx1"/>
              </a:buClr>
            </a:pPr>
            <a:r>
              <a:rPr lang="en-US" sz="2000" dirty="0" smtClean="0"/>
              <a:t>Directly </a:t>
            </a:r>
            <a:r>
              <a:rPr lang="en-US" sz="2000" dirty="0"/>
              <a:t>contributing to </a:t>
            </a:r>
            <a:r>
              <a:rPr lang="en-US" sz="2000" dirty="0" smtClean="0"/>
              <a:t>changes in CCN properties, optical properties and </a:t>
            </a:r>
            <a:r>
              <a:rPr lang="en-US" sz="2000" dirty="0"/>
              <a:t>wet removal. </a:t>
            </a:r>
          </a:p>
          <a:p>
            <a:pPr>
              <a:buClr>
                <a:schemeClr val="tx1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Difficulties to represent aging in models </a:t>
            </a:r>
            <a:r>
              <a:rPr lang="en-US" sz="2000" dirty="0" smtClean="0"/>
              <a:t>is </a:t>
            </a:r>
            <a:r>
              <a:rPr lang="en-US" sz="2000" dirty="0"/>
              <a:t>one key contribution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the uncertainties of </a:t>
            </a:r>
            <a:r>
              <a:rPr lang="en-US" sz="2000" dirty="0" smtClean="0"/>
              <a:t>estimated </a:t>
            </a:r>
            <a:r>
              <a:rPr lang="en-US" sz="2000" dirty="0"/>
              <a:t>BC burden and climate </a:t>
            </a:r>
            <a:r>
              <a:rPr lang="en-US" sz="2000" dirty="0" smtClean="0"/>
              <a:t>effect</a:t>
            </a:r>
            <a:r>
              <a:rPr lang="en-US" sz="2000" dirty="0"/>
              <a:t> </a:t>
            </a:r>
            <a:r>
              <a:rPr lang="en-US" sz="2000" dirty="0" smtClean="0"/>
              <a:t>(it is hard to track individual particle in a global scale model).</a:t>
            </a:r>
            <a:endParaRPr lang="en-US" sz="2000" dirty="0"/>
          </a:p>
          <a:p>
            <a:pPr lvl="1"/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8249" y="4272048"/>
            <a:ext cx="5178351" cy="1914747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dirty="0" smtClean="0"/>
              <a:t>In the study, we explore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sensitivity</a:t>
            </a:r>
            <a:r>
              <a:rPr lang="en-US" sz="2000" dirty="0"/>
              <a:t> of </a:t>
            </a:r>
            <a:r>
              <a:rPr lang="en-US" sz="2000" dirty="0" smtClean="0"/>
              <a:t>CAM-</a:t>
            </a:r>
            <a:r>
              <a:rPr lang="en-US" sz="2000" dirty="0" err="1" smtClean="0"/>
              <a:t>chem</a:t>
            </a:r>
            <a:r>
              <a:rPr lang="en-US" sz="2000" dirty="0" smtClean="0"/>
              <a:t> model simulated </a:t>
            </a:r>
            <a:r>
              <a:rPr lang="en-US" sz="2000" dirty="0"/>
              <a:t>BC burden and radiative forcing </a:t>
            </a:r>
            <a:r>
              <a:rPr lang="en-US" sz="2000" dirty="0">
                <a:solidFill>
                  <a:srgbClr val="C00000"/>
                </a:solidFill>
              </a:rPr>
              <a:t>to the aging criterion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used in CAM-chem</a:t>
            </a:r>
            <a:r>
              <a:rPr lang="en-US" sz="2000" dirty="0" smtClean="0"/>
              <a:t>.</a:t>
            </a:r>
          </a:p>
          <a:p>
            <a:pPr>
              <a:buClr>
                <a:schemeClr val="tx1"/>
              </a:buClr>
            </a:pPr>
            <a:endParaRPr lang="en-US" sz="2000" dirty="0" smtClean="0"/>
          </a:p>
          <a:p>
            <a:pPr>
              <a:buClr>
                <a:schemeClr val="tx1"/>
              </a:buClr>
            </a:pPr>
            <a:r>
              <a:rPr lang="en-US" sz="2000" dirty="0" smtClean="0"/>
              <a:t>Currently, no observed data of aging rates is available. Furthermore, it is hard to obtain observed data of a ‘process’.</a:t>
            </a:r>
          </a:p>
          <a:p>
            <a:pPr>
              <a:buClr>
                <a:schemeClr val="tx1"/>
              </a:buClr>
            </a:pPr>
            <a:endParaRPr lang="en-US" sz="2000" dirty="0" smtClean="0"/>
          </a:p>
          <a:p>
            <a:pPr>
              <a:buClr>
                <a:schemeClr val="tx1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New idea: </a:t>
            </a:r>
            <a:r>
              <a:rPr lang="en-US" sz="2000" dirty="0"/>
              <a:t>w</a:t>
            </a:r>
            <a:r>
              <a:rPr lang="en-US" sz="2000" dirty="0" smtClean="0"/>
              <a:t>e compare </a:t>
            </a:r>
            <a:r>
              <a:rPr lang="en-US" sz="2000" dirty="0">
                <a:solidFill>
                  <a:srgbClr val="C00000"/>
                </a:solidFill>
              </a:rPr>
              <a:t>BC aging rates in CAM-</a:t>
            </a:r>
            <a:r>
              <a:rPr lang="en-US" sz="2000" dirty="0" err="1">
                <a:solidFill>
                  <a:srgbClr val="C00000"/>
                </a:solidFill>
              </a:rPr>
              <a:t>chem</a:t>
            </a:r>
            <a:r>
              <a:rPr lang="en-US" sz="2000" dirty="0"/>
              <a:t> to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00000"/>
                </a:solidFill>
              </a:rPr>
              <a:t>aging </a:t>
            </a:r>
            <a:r>
              <a:rPr lang="en-US" sz="2000" dirty="0">
                <a:solidFill>
                  <a:srgbClr val="C00000"/>
                </a:solidFill>
              </a:rPr>
              <a:t>parameterization </a:t>
            </a:r>
            <a:r>
              <a:rPr lang="en-US" sz="2000" dirty="0"/>
              <a:t>based on more detailed particle-resolved simulations with </a:t>
            </a:r>
            <a:r>
              <a:rPr lang="en-US" sz="2000" dirty="0" err="1"/>
              <a:t>PartMC</a:t>
            </a:r>
            <a:r>
              <a:rPr lang="en-US" sz="2000" dirty="0"/>
              <a:t>-MOSAIC. 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Introduction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to </a:t>
            </a:r>
            <a:r>
              <a:rPr lang="en-US" sz="4000" dirty="0" smtClean="0"/>
              <a:t>Modal Aerosol Model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文本框 5"/>
          <p:cNvSpPr txBox="1"/>
          <p:nvPr/>
        </p:nvSpPr>
        <p:spPr>
          <a:xfrm>
            <a:off x="4967563" y="1797470"/>
            <a:ext cx="3827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Aerosol particle size distributions can be divided into “modes”.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are </a:t>
            </a:r>
            <a:r>
              <a:rPr lang="en-US" dirty="0">
                <a:solidFill>
                  <a:srgbClr val="C00000"/>
                </a:solidFill>
              </a:rPr>
              <a:t>regions of the size distribution</a:t>
            </a:r>
            <a:r>
              <a:rPr lang="en-US" dirty="0"/>
              <a:t> in which distinct peaks in occur.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can be described analytically with a </a:t>
            </a:r>
            <a:r>
              <a:rPr lang="en-US" dirty="0">
                <a:solidFill>
                  <a:srgbClr val="C00000"/>
                </a:solidFill>
              </a:rPr>
              <a:t>lognormal distribution function.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4" y="2245035"/>
            <a:ext cx="4593426" cy="3281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6" y="4703996"/>
            <a:ext cx="3637695" cy="7275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2154" y="5951277"/>
            <a:ext cx="7799345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Previous studies have found that lognormal distribution is a good approximation of particle size distributions.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3965" y="1920638"/>
            <a:ext cx="330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Fitted </a:t>
            </a:r>
            <a:r>
              <a:rPr lang="en-US" smtClean="0"/>
              <a:t>Multimodal Distributions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62737" y="5438753"/>
            <a:ext cx="241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(Seinfeld et al., 2006)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F0685B6-80F6-3C44-B486-111E35D75636}" vid="{8EB090CC-8B86-C14E-8DDF-61CFC37D3C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3182</TotalTime>
  <Words>3568</Words>
  <Application>Microsoft Macintosh PowerPoint</Application>
  <PresentationFormat>On-screen Show (4:3)</PresentationFormat>
  <Paragraphs>613</Paragraphs>
  <Slides>43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Georgia</vt:lpstr>
      <vt:lpstr>ＭＳ Ｐゴシック</vt:lpstr>
      <vt:lpstr>Times New Roman</vt:lpstr>
      <vt:lpstr>Wingdings</vt:lpstr>
      <vt:lpstr>华文新魏</vt:lpstr>
      <vt:lpstr>宋体</vt:lpstr>
      <vt:lpstr>Arial</vt:lpstr>
      <vt:lpstr>Theme1</vt:lpstr>
      <vt:lpstr>Equation</vt:lpstr>
      <vt:lpstr>SENSITIVITY OF BLACK CARBON AGING TO MODELING ASSUMPTIONS IN CAM-CHEM </vt:lpstr>
      <vt:lpstr>Black Carbon Aerosol and its Climate Effect</vt:lpstr>
      <vt:lpstr>Black Carbon Aerosol and its Climate Effect</vt:lpstr>
      <vt:lpstr>Black Carbon Aerosol and its Climate Effect</vt:lpstr>
      <vt:lpstr>Black Carbon Aerosol and its Climate Effect</vt:lpstr>
      <vt:lpstr>BC Climate Effect</vt:lpstr>
      <vt:lpstr>Black Carbon Aging</vt:lpstr>
      <vt:lpstr>Objectives</vt:lpstr>
      <vt:lpstr>Introduction to Modal Aerosol Model</vt:lpstr>
      <vt:lpstr>Introduction to ‘Moment’</vt:lpstr>
      <vt:lpstr>What to do with Moments and Modes</vt:lpstr>
      <vt:lpstr>A Schematic of the 4-mode Version of Modal Aerosol Model (MAM4)  </vt:lpstr>
      <vt:lpstr>BC Aging and CCN Activation</vt:lpstr>
      <vt:lpstr>Condensation Scheme in MAM4</vt:lpstr>
      <vt:lpstr>Condensation Scheme in MAM4</vt:lpstr>
      <vt:lpstr>General Effect of the Number of Mono-layers:</vt:lpstr>
      <vt:lpstr>Introduction to CAM-chem</vt:lpstr>
      <vt:lpstr>Aerosol Species Distribution in CAM-chem</vt:lpstr>
      <vt:lpstr>Aerosol Species Distribution in CAM-chem</vt:lpstr>
      <vt:lpstr>Composition - Accumulation Mode</vt:lpstr>
      <vt:lpstr>Composition - Primary Carbon Mode</vt:lpstr>
      <vt:lpstr>Sensitivity of BC Burden to the Number of Monolayers</vt:lpstr>
      <vt:lpstr>Vertical Profile of Regional BC Burden to the Number of Monolayers</vt:lpstr>
      <vt:lpstr>Seasonal Variation of Regional BC Burden</vt:lpstr>
      <vt:lpstr>Sensitivity of BC Burden to Aging Criterion – Arctic Region</vt:lpstr>
      <vt:lpstr>BC Mixing State Sensitivity to Aging Criterion</vt:lpstr>
      <vt:lpstr>Annual Direct Radiative Forcing of BC Aerosols</vt:lpstr>
      <vt:lpstr>Question: How to Determine the ‘Correct’ Number of Mono-layer</vt:lpstr>
      <vt:lpstr>Aging Timescales Extracted from CAM-chem</vt:lpstr>
      <vt:lpstr>PowerPoint Presentation</vt:lpstr>
      <vt:lpstr>Particle Resolved Model Representation of Aerosols</vt:lpstr>
      <vt:lpstr>PartMC Parameterization of Aging Timescales</vt:lpstr>
      <vt:lpstr>PartMC Aging Timescales  </vt:lpstr>
      <vt:lpstr>Volume Condensation Rate in Primary Carbon Mode</vt:lpstr>
      <vt:lpstr>PowerPoint Presentation</vt:lpstr>
      <vt:lpstr>PowerPoint Presentation</vt:lpstr>
      <vt:lpstr>PowerPoint Presentation</vt:lpstr>
      <vt:lpstr>PowerPoint Presentation</vt:lpstr>
      <vt:lpstr>Scatter Plots of Annual Mean Aging Timescales – 992hPa </vt:lpstr>
      <vt:lpstr>Scatter Plots of Annual Mean Aging Timescales – 857hPa </vt:lpstr>
      <vt:lpstr>Conclusions</vt:lpstr>
      <vt:lpstr>Conclusions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OF BLACK CARBON AGING TO MODELING ASSUMPTION IN CAM-CHEM </dc:title>
  <dc:creator>Microsoft Office User</dc:creator>
  <cp:lastModifiedBy>Microsoft Office User</cp:lastModifiedBy>
  <cp:revision>122</cp:revision>
  <dcterms:created xsi:type="dcterms:W3CDTF">2017-04-26T04:35:07Z</dcterms:created>
  <dcterms:modified xsi:type="dcterms:W3CDTF">2017-04-30T22:41:41Z</dcterms:modified>
</cp:coreProperties>
</file>